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67" r:id="rId3"/>
    <p:sldId id="260" r:id="rId4"/>
    <p:sldId id="258" r:id="rId5"/>
    <p:sldId id="259" r:id="rId6"/>
    <p:sldId id="263" r:id="rId7"/>
    <p:sldId id="264" r:id="rId8"/>
    <p:sldId id="261" r:id="rId9"/>
    <p:sldId id="282" r:id="rId10"/>
    <p:sldId id="280" r:id="rId11"/>
    <p:sldId id="281" r:id="rId12"/>
    <p:sldId id="271" r:id="rId13"/>
    <p:sldId id="265" r:id="rId14"/>
    <p:sldId id="266" r:id="rId1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guide orient="horz" pos="23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USPC Membership 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YOUTH</c:v>
          </c:tx>
          <c:spPr>
            <a:solidFill>
              <a:schemeClr val="accent1"/>
            </a:solidFill>
            <a:ln>
              <a:noFill/>
            </a:ln>
            <a:effectLst/>
          </c:spPr>
          <c:invertIfNegative val="0"/>
          <c:cat>
            <c:numRef>
              <c:f>HMX!$A$2:$A$10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HMX!$C$2:$C$10</c:f>
              <c:numCache>
                <c:formatCode>General</c:formatCode>
                <c:ptCount val="9"/>
                <c:pt idx="0">
                  <c:v>11062</c:v>
                </c:pt>
                <c:pt idx="1">
                  <c:v>10163</c:v>
                </c:pt>
                <c:pt idx="2">
                  <c:v>9634</c:v>
                </c:pt>
                <c:pt idx="3">
                  <c:v>9217</c:v>
                </c:pt>
                <c:pt idx="4">
                  <c:v>8913</c:v>
                </c:pt>
                <c:pt idx="5">
                  <c:v>8587</c:v>
                </c:pt>
                <c:pt idx="6">
                  <c:v>8603</c:v>
                </c:pt>
                <c:pt idx="7">
                  <c:v>7985</c:v>
                </c:pt>
                <c:pt idx="8">
                  <c:v>7678</c:v>
                </c:pt>
              </c:numCache>
            </c:numRef>
          </c:val>
          <c:extLst>
            <c:ext xmlns:c16="http://schemas.microsoft.com/office/drawing/2014/chart" uri="{C3380CC4-5D6E-409C-BE32-E72D297353CC}">
              <c16:uniqueId val="{00000000-4A86-49D7-B104-0A9A9461DB0F}"/>
            </c:ext>
          </c:extLst>
        </c:ser>
        <c:dLbls>
          <c:showLegendKey val="0"/>
          <c:showVal val="0"/>
          <c:showCatName val="0"/>
          <c:showSerName val="0"/>
          <c:showPercent val="0"/>
          <c:showBubbleSize val="0"/>
        </c:dLbls>
        <c:gapWidth val="219"/>
        <c:axId val="514593576"/>
        <c:axId val="514595544"/>
      </c:barChart>
      <c:lineChart>
        <c:grouping val="standard"/>
        <c:varyColors val="0"/>
        <c:ser>
          <c:idx val="1"/>
          <c:order val="1"/>
          <c:tx>
            <c:v>HMX</c:v>
          </c:tx>
          <c:spPr>
            <a:ln w="28575" cap="rnd">
              <a:solidFill>
                <a:schemeClr val="accent2"/>
              </a:solidFill>
              <a:round/>
            </a:ln>
            <a:effectLst/>
          </c:spPr>
          <c:marker>
            <c:symbol val="none"/>
          </c:marker>
          <c:val>
            <c:numRef>
              <c:f>HMX!$D$2:$D$10</c:f>
              <c:numCache>
                <c:formatCode>General</c:formatCode>
                <c:ptCount val="9"/>
                <c:pt idx="0">
                  <c:v>293</c:v>
                </c:pt>
                <c:pt idx="1">
                  <c:v>320</c:v>
                </c:pt>
                <c:pt idx="2">
                  <c:v>350</c:v>
                </c:pt>
                <c:pt idx="3">
                  <c:v>456</c:v>
                </c:pt>
                <c:pt idx="4">
                  <c:v>491</c:v>
                </c:pt>
                <c:pt idx="5">
                  <c:v>464</c:v>
                </c:pt>
                <c:pt idx="6">
                  <c:v>675</c:v>
                </c:pt>
                <c:pt idx="7">
                  <c:v>704</c:v>
                </c:pt>
                <c:pt idx="8">
                  <c:v>923</c:v>
                </c:pt>
              </c:numCache>
            </c:numRef>
          </c:val>
          <c:smooth val="0"/>
          <c:extLst>
            <c:ext xmlns:c16="http://schemas.microsoft.com/office/drawing/2014/chart" uri="{C3380CC4-5D6E-409C-BE32-E72D297353CC}">
              <c16:uniqueId val="{00000001-4A86-49D7-B104-0A9A9461DB0F}"/>
            </c:ext>
          </c:extLst>
        </c:ser>
        <c:dLbls>
          <c:showLegendKey val="0"/>
          <c:showVal val="0"/>
          <c:showCatName val="0"/>
          <c:showSerName val="0"/>
          <c:showPercent val="0"/>
          <c:showBubbleSize val="0"/>
        </c:dLbls>
        <c:marker val="1"/>
        <c:smooth val="0"/>
        <c:axId val="263030096"/>
        <c:axId val="263029112"/>
      </c:lineChart>
      <c:catAx>
        <c:axId val="51459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595544"/>
        <c:crosses val="autoZero"/>
        <c:auto val="0"/>
        <c:lblAlgn val="ctr"/>
        <c:lblOffset val="100"/>
        <c:noMultiLvlLbl val="0"/>
      </c:catAx>
      <c:valAx>
        <c:axId val="514595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Youth</a:t>
                </a:r>
                <a:r>
                  <a:rPr lang="en-US" baseline="0"/>
                  <a:t> Membership</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593576"/>
        <c:crosses val="autoZero"/>
        <c:crossBetween val="between"/>
      </c:valAx>
      <c:valAx>
        <c:axId val="2630291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HMX</a:t>
                </a:r>
                <a:r>
                  <a:rPr lang="en-US" baseline="0"/>
                  <a:t> Membership</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030096"/>
        <c:crosses val="max"/>
        <c:crossBetween val="between"/>
      </c:valAx>
      <c:catAx>
        <c:axId val="263030096"/>
        <c:scaling>
          <c:orientation val="minMax"/>
        </c:scaling>
        <c:delete val="1"/>
        <c:axPos val="b"/>
        <c:majorTickMark val="out"/>
        <c:minorTickMark val="none"/>
        <c:tickLblPos val="nextTo"/>
        <c:crossAx val="263029112"/>
        <c:crosses val="autoZero"/>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HMX</a:t>
            </a:r>
            <a:r>
              <a:rPr lang="en-US" baseline="0"/>
              <a:t> % of Total Membership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698"/>
          <c:y val="0.18097222222222226"/>
          <c:w val="0.86486351706036746"/>
          <c:h val="0.61498432487605714"/>
        </c:manualLayout>
      </c:layout>
      <c:barChart>
        <c:barDir val="col"/>
        <c:grouping val="stacked"/>
        <c:varyColors val="0"/>
        <c:ser>
          <c:idx val="0"/>
          <c:order val="0"/>
          <c:tx>
            <c:v>Youth</c:v>
          </c:tx>
          <c:spPr>
            <a:solidFill>
              <a:schemeClr val="accent1"/>
            </a:solidFill>
            <a:ln>
              <a:noFill/>
            </a:ln>
            <a:effectLst/>
          </c:spPr>
          <c:invertIfNegative val="0"/>
          <c:dLbls>
            <c:dLbl>
              <c:idx val="0"/>
              <c:tx>
                <c:rich>
                  <a:bodyPr/>
                  <a:lstStyle/>
                  <a:p>
                    <a:fld id="{D2D485FA-9AB4-47F2-8251-1751F5B30E9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215-4EC3-8CB6-DE005D4D4AF3}"/>
                </c:ext>
              </c:extLst>
            </c:dLbl>
            <c:dLbl>
              <c:idx val="1"/>
              <c:tx>
                <c:rich>
                  <a:bodyPr/>
                  <a:lstStyle/>
                  <a:p>
                    <a:fld id="{FDD3DADE-1F0A-40FD-B2B5-93952478461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215-4EC3-8CB6-DE005D4D4AF3}"/>
                </c:ext>
              </c:extLst>
            </c:dLbl>
            <c:dLbl>
              <c:idx val="2"/>
              <c:tx>
                <c:rich>
                  <a:bodyPr/>
                  <a:lstStyle/>
                  <a:p>
                    <a:fld id="{8D78790C-FC33-4CD0-AD93-3ACC1CE14B2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215-4EC3-8CB6-DE005D4D4AF3}"/>
                </c:ext>
              </c:extLst>
            </c:dLbl>
            <c:dLbl>
              <c:idx val="3"/>
              <c:tx>
                <c:rich>
                  <a:bodyPr/>
                  <a:lstStyle/>
                  <a:p>
                    <a:fld id="{C722F98A-5BD8-43F9-84B7-ED8DC7003D3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215-4EC3-8CB6-DE005D4D4AF3}"/>
                </c:ext>
              </c:extLst>
            </c:dLbl>
            <c:dLbl>
              <c:idx val="4"/>
              <c:tx>
                <c:rich>
                  <a:bodyPr/>
                  <a:lstStyle/>
                  <a:p>
                    <a:fld id="{4F334D58-B3F0-47E5-B8C7-F813F3A06D4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215-4EC3-8CB6-DE005D4D4AF3}"/>
                </c:ext>
              </c:extLst>
            </c:dLbl>
            <c:dLbl>
              <c:idx val="5"/>
              <c:tx>
                <c:rich>
                  <a:bodyPr/>
                  <a:lstStyle/>
                  <a:p>
                    <a:fld id="{8BF71407-84D2-41B6-B94F-2F0C2ADF816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215-4EC3-8CB6-DE005D4D4AF3}"/>
                </c:ext>
              </c:extLst>
            </c:dLbl>
            <c:dLbl>
              <c:idx val="6"/>
              <c:tx>
                <c:rich>
                  <a:bodyPr/>
                  <a:lstStyle/>
                  <a:p>
                    <a:fld id="{F746E97E-9106-4F7F-9783-6A42C74377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215-4EC3-8CB6-DE005D4D4AF3}"/>
                </c:ext>
              </c:extLst>
            </c:dLbl>
            <c:dLbl>
              <c:idx val="7"/>
              <c:tx>
                <c:rich>
                  <a:bodyPr/>
                  <a:lstStyle/>
                  <a:p>
                    <a:fld id="{70A1F148-0E8B-44E1-9C3B-F7F2392B0CE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215-4EC3-8CB6-DE005D4D4AF3}"/>
                </c:ext>
              </c:extLst>
            </c:dLbl>
            <c:dLbl>
              <c:idx val="8"/>
              <c:tx>
                <c:rich>
                  <a:bodyPr/>
                  <a:lstStyle/>
                  <a:p>
                    <a:fld id="{0FCB5DB2-589D-4175-9225-AF956B27BF7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215-4EC3-8CB6-DE005D4D4A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HMX!$H$30:$H$38</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HMX!$I$30:$I$38</c:f>
              <c:numCache>
                <c:formatCode>General</c:formatCode>
                <c:ptCount val="9"/>
                <c:pt idx="0">
                  <c:v>11062</c:v>
                </c:pt>
                <c:pt idx="1">
                  <c:v>10163</c:v>
                </c:pt>
                <c:pt idx="2">
                  <c:v>9634</c:v>
                </c:pt>
                <c:pt idx="3">
                  <c:v>9217</c:v>
                </c:pt>
                <c:pt idx="4">
                  <c:v>8913</c:v>
                </c:pt>
                <c:pt idx="5">
                  <c:v>8587</c:v>
                </c:pt>
                <c:pt idx="6">
                  <c:v>8603</c:v>
                </c:pt>
                <c:pt idx="7">
                  <c:v>7985</c:v>
                </c:pt>
                <c:pt idx="8">
                  <c:v>7678</c:v>
                </c:pt>
              </c:numCache>
            </c:numRef>
          </c:val>
          <c:extLst>
            <c:ext xmlns:c15="http://schemas.microsoft.com/office/drawing/2012/chart" uri="{02D57815-91ED-43cb-92C2-25804820EDAC}">
              <c15:datalabelsRange>
                <c15:f>HMX!$K$30:$K$38</c15:f>
                <c15:dlblRangeCache>
                  <c:ptCount val="9"/>
                  <c:pt idx="0">
                    <c:v>3%</c:v>
                  </c:pt>
                  <c:pt idx="1">
                    <c:v>3%</c:v>
                  </c:pt>
                  <c:pt idx="2">
                    <c:v>4%</c:v>
                  </c:pt>
                  <c:pt idx="3">
                    <c:v>5%</c:v>
                  </c:pt>
                  <c:pt idx="4">
                    <c:v>5%</c:v>
                  </c:pt>
                  <c:pt idx="5">
                    <c:v>5%</c:v>
                  </c:pt>
                  <c:pt idx="6">
                    <c:v>7%</c:v>
                  </c:pt>
                  <c:pt idx="7">
                    <c:v>8%</c:v>
                  </c:pt>
                  <c:pt idx="8">
                    <c:v>11%</c:v>
                  </c:pt>
                </c15:dlblRangeCache>
              </c15:datalabelsRange>
            </c:ext>
            <c:ext xmlns:c16="http://schemas.microsoft.com/office/drawing/2014/chart" uri="{C3380CC4-5D6E-409C-BE32-E72D297353CC}">
              <c16:uniqueId val="{00000009-6215-4EC3-8CB6-DE005D4D4AF3}"/>
            </c:ext>
          </c:extLst>
        </c:ser>
        <c:ser>
          <c:idx val="1"/>
          <c:order val="1"/>
          <c:tx>
            <c:v>HMX</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HMX!$H$30:$H$38</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HMX!$J$30:$J$38</c:f>
              <c:numCache>
                <c:formatCode>General</c:formatCode>
                <c:ptCount val="9"/>
                <c:pt idx="0">
                  <c:v>293</c:v>
                </c:pt>
                <c:pt idx="1">
                  <c:v>320</c:v>
                </c:pt>
                <c:pt idx="2">
                  <c:v>350</c:v>
                </c:pt>
                <c:pt idx="3">
                  <c:v>456</c:v>
                </c:pt>
                <c:pt idx="4">
                  <c:v>491</c:v>
                </c:pt>
                <c:pt idx="5">
                  <c:v>464</c:v>
                </c:pt>
                <c:pt idx="6">
                  <c:v>675</c:v>
                </c:pt>
                <c:pt idx="7">
                  <c:v>704</c:v>
                </c:pt>
                <c:pt idx="8">
                  <c:v>923</c:v>
                </c:pt>
              </c:numCache>
            </c:numRef>
          </c:val>
          <c:extLst>
            <c:ext xmlns:c16="http://schemas.microsoft.com/office/drawing/2014/chart" uri="{C3380CC4-5D6E-409C-BE32-E72D297353CC}">
              <c16:uniqueId val="{0000000A-6215-4EC3-8CB6-DE005D4D4AF3}"/>
            </c:ext>
          </c:extLst>
        </c:ser>
        <c:dLbls>
          <c:showLegendKey val="0"/>
          <c:showVal val="1"/>
          <c:showCatName val="0"/>
          <c:showSerName val="0"/>
          <c:showPercent val="0"/>
          <c:showBubbleSize val="0"/>
        </c:dLbls>
        <c:gapWidth val="150"/>
        <c:overlap val="100"/>
        <c:axId val="276494776"/>
        <c:axId val="276487232"/>
      </c:barChart>
      <c:catAx>
        <c:axId val="27649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487232"/>
        <c:crosses val="autoZero"/>
        <c:auto val="1"/>
        <c:lblAlgn val="ctr"/>
        <c:lblOffset val="100"/>
        <c:noMultiLvlLbl val="0"/>
      </c:catAx>
      <c:valAx>
        <c:axId val="27648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494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Carolina Horsemaster</a:t>
            </a:r>
            <a:r>
              <a:rPr lang="en-US" baseline="0"/>
              <a:t> Members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358705161854772E-2"/>
          <c:y val="0.18560185185185185"/>
          <c:w val="0.90286351706036749"/>
          <c:h val="0.6435808544765238"/>
        </c:manualLayout>
      </c:layout>
      <c:barChart>
        <c:barDir val="col"/>
        <c:grouping val="clustered"/>
        <c:varyColors val="0"/>
        <c:ser>
          <c:idx val="0"/>
          <c:order val="0"/>
          <c:spPr>
            <a:solidFill>
              <a:schemeClr val="accent1"/>
            </a:solidFill>
            <a:ln>
              <a:noFill/>
            </a:ln>
            <a:effectLst/>
          </c:spPr>
          <c:invertIfNegative val="0"/>
          <c:cat>
            <c:multiLvlStrRef>
              <c:f>Sheet1!$D$2:$I$3</c:f>
              <c:multiLvlStrCache>
                <c:ptCount val="6"/>
                <c:lvl>
                  <c:pt idx="0">
                    <c:v>USPC</c:v>
                  </c:pt>
                  <c:pt idx="1">
                    <c:v>Parent</c:v>
                  </c:pt>
                  <c:pt idx="2">
                    <c:v>Experienced</c:v>
                  </c:pt>
                  <c:pt idx="3">
                    <c:v>Horse</c:v>
                  </c:pt>
                  <c:pt idx="4">
                    <c:v>owner</c:v>
                  </c:pt>
                  <c:pt idx="5">
                    <c:v>Friends</c:v>
                  </c:pt>
                </c:lvl>
                <c:lvl>
                  <c:pt idx="0">
                    <c:v>ULGrad</c:v>
                  </c:pt>
                  <c:pt idx="1">
                    <c:v>PC</c:v>
                  </c:pt>
                  <c:pt idx="2">
                    <c:v>Horseman</c:v>
                  </c:pt>
                  <c:pt idx="3">
                    <c:v>Prof</c:v>
                  </c:pt>
                  <c:pt idx="4">
                    <c:v>New                            </c:v>
                  </c:pt>
                </c:lvl>
              </c:multiLvlStrCache>
            </c:multiLvlStrRef>
          </c:cat>
          <c:val>
            <c:numRef>
              <c:f>Sheet1!$D$11:$I$11</c:f>
              <c:numCache>
                <c:formatCode>General</c:formatCode>
                <c:ptCount val="6"/>
                <c:pt idx="0">
                  <c:v>8</c:v>
                </c:pt>
                <c:pt idx="1">
                  <c:v>19</c:v>
                </c:pt>
                <c:pt idx="2">
                  <c:v>42</c:v>
                </c:pt>
                <c:pt idx="3">
                  <c:v>8</c:v>
                </c:pt>
                <c:pt idx="4">
                  <c:v>1</c:v>
                </c:pt>
                <c:pt idx="5">
                  <c:v>28</c:v>
                </c:pt>
              </c:numCache>
            </c:numRef>
          </c:val>
          <c:extLst>
            <c:ext xmlns:c16="http://schemas.microsoft.com/office/drawing/2014/chart" uri="{C3380CC4-5D6E-409C-BE32-E72D297353CC}">
              <c16:uniqueId val="{00000000-C2ED-449E-A0A7-A59DF7718552}"/>
            </c:ext>
          </c:extLst>
        </c:ser>
        <c:dLbls>
          <c:showLegendKey val="0"/>
          <c:showVal val="0"/>
          <c:showCatName val="0"/>
          <c:showSerName val="0"/>
          <c:showPercent val="0"/>
          <c:showBubbleSize val="0"/>
        </c:dLbls>
        <c:gapWidth val="219"/>
        <c:overlap val="-27"/>
        <c:axId val="365581280"/>
        <c:axId val="365583248"/>
      </c:barChart>
      <c:catAx>
        <c:axId val="3655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583248"/>
        <c:crosses val="autoZero"/>
        <c:auto val="1"/>
        <c:lblAlgn val="ctr"/>
        <c:lblOffset val="100"/>
        <c:noMultiLvlLbl val="0"/>
      </c:catAx>
      <c:valAx>
        <c:axId val="36558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58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4DFBD065-EE53-455B-BADB-637A646D0900}" type="datetimeFigureOut">
              <a:rPr lang="en-US" smtClean="0"/>
              <a:t>1/31/2017</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402D0DF7-A565-41C9-A35D-378E5C7A2018}" type="slidenum">
              <a:rPr lang="en-US" smtClean="0"/>
              <a:t>‹#›</a:t>
            </a:fld>
            <a:endParaRPr lang="en-US"/>
          </a:p>
        </p:txBody>
      </p:sp>
    </p:spTree>
    <p:extLst>
      <p:ext uri="{BB962C8B-B14F-4D97-AF65-F5344CB8AC3E}">
        <p14:creationId xmlns:p14="http://schemas.microsoft.com/office/powerpoint/2010/main" val="27259765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580931"/>
          </a:xfrm>
        </p:spPr>
        <p:txBody>
          <a:bodyPr anchor="b">
            <a:normAutofit/>
          </a:bodyPr>
          <a:lstStyle>
            <a:lvl1pPr algn="ctr">
              <a:defRPr sz="2800"/>
            </a:lvl1pPr>
          </a:lstStyle>
          <a:p>
            <a:r>
              <a:rPr lang="en-US" dirty="0"/>
              <a:t>Click to edit Master title style</a:t>
            </a:r>
          </a:p>
        </p:txBody>
      </p:sp>
      <p:sp>
        <p:nvSpPr>
          <p:cNvPr id="3" name="Subtitle 2"/>
          <p:cNvSpPr>
            <a:spLocks noGrp="1"/>
          </p:cNvSpPr>
          <p:nvPr>
            <p:ph type="subTitle" idx="1"/>
          </p:nvPr>
        </p:nvSpPr>
        <p:spPr>
          <a:xfrm>
            <a:off x="1143000" y="1859142"/>
            <a:ext cx="6858000" cy="3474586"/>
          </a:xfrm>
        </p:spPr>
        <p:txBody>
          <a:bodyPr>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8BF6E9-432D-4B49-BD9F-92DF7A64A87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1F7D-60CD-4F00-80A9-9DD5A0B7B42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8" name="Rectangle 7"/>
          <p:cNvSpPr/>
          <p:nvPr userDrawn="1"/>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userDrawn="1"/>
        </p:nvCxnSpPr>
        <p:spPr>
          <a:xfrm flipV="1">
            <a:off x="1524000" y="228600"/>
            <a:ext cx="7620000" cy="23813"/>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100807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BF6E9-432D-4B49-BD9F-92DF7A64A87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224469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BF6E9-432D-4B49-BD9F-92DF7A64A87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371011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BF6E9-432D-4B49-BD9F-92DF7A64A87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33025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8BF6E9-432D-4B49-BD9F-92DF7A64A87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334290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BF6E9-432D-4B49-BD9F-92DF7A64A87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24395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BF6E9-432D-4B49-BD9F-92DF7A64A879}"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372888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BF6E9-432D-4B49-BD9F-92DF7A64A879}"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53262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F6E9-432D-4B49-BD9F-92DF7A64A879}"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203829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8BF6E9-432D-4B49-BD9F-92DF7A64A87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345499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8BF6E9-432D-4B49-BD9F-92DF7A64A87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1F7D-60CD-4F00-80A9-9DD5A0B7B42B}" type="slidenum">
              <a:rPr lang="en-US" smtClean="0"/>
              <a:t>‹#›</a:t>
            </a:fld>
            <a:endParaRPr lang="en-US"/>
          </a:p>
        </p:txBody>
      </p:sp>
    </p:spTree>
    <p:extLst>
      <p:ext uri="{BB962C8B-B14F-4D97-AF65-F5344CB8AC3E}">
        <p14:creationId xmlns:p14="http://schemas.microsoft.com/office/powerpoint/2010/main" val="66719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BF6E9-432D-4B49-BD9F-92DF7A64A879}" type="datetimeFigureOut">
              <a:rPr lang="en-US" smtClean="0"/>
              <a:t>1/24/2017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01F7D-60CD-4F00-80A9-9DD5A0B7B42B}" type="slidenum">
              <a:rPr lang="en-US" smtClean="0"/>
              <a:t>‹#›</a:t>
            </a:fld>
            <a:endParaRPr lang="en-US"/>
          </a:p>
        </p:txBody>
      </p:sp>
    </p:spTree>
    <p:extLst>
      <p:ext uri="{BB962C8B-B14F-4D97-AF65-F5344CB8AC3E}">
        <p14:creationId xmlns:p14="http://schemas.microsoft.com/office/powerpoint/2010/main" val="419301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506" y="452953"/>
            <a:ext cx="7772400" cy="766269"/>
          </a:xfrm>
        </p:spPr>
        <p:txBody>
          <a:bodyPr>
            <a:noAutofit/>
          </a:bodyPr>
          <a:lstStyle/>
          <a:p>
            <a:br>
              <a:rPr lang="en-US" sz="4000" b="1" dirty="0"/>
            </a:br>
            <a:r>
              <a:rPr lang="en-US" sz="4000" b="1" dirty="0"/>
              <a:t>In Harmony with </a:t>
            </a:r>
            <a:r>
              <a:rPr lang="en-US" sz="4000" b="1" dirty="0" err="1"/>
              <a:t>Horsemasters</a:t>
            </a:r>
            <a:endParaRPr lang="en-US" sz="4000" b="1" dirty="0"/>
          </a:p>
        </p:txBody>
      </p:sp>
      <p:sp>
        <p:nvSpPr>
          <p:cNvPr id="3" name="Subtitle 2"/>
          <p:cNvSpPr>
            <a:spLocks noGrp="1"/>
          </p:cNvSpPr>
          <p:nvPr>
            <p:ph type="subTitle" idx="1"/>
          </p:nvPr>
        </p:nvSpPr>
        <p:spPr>
          <a:xfrm>
            <a:off x="1214718" y="4444728"/>
            <a:ext cx="6858000" cy="1655762"/>
          </a:xfrm>
        </p:spPr>
        <p:txBody>
          <a:bodyPr>
            <a:normAutofit/>
          </a:bodyPr>
          <a:lstStyle/>
          <a:p>
            <a:pPr marL="0" indent="0" algn="ctr">
              <a:lnSpc>
                <a:spcPct val="100000"/>
              </a:lnSpc>
              <a:spcBef>
                <a:spcPts val="0"/>
              </a:spcBef>
              <a:buNone/>
            </a:pPr>
            <a:r>
              <a:rPr lang="en-US" sz="2000" dirty="0"/>
              <a:t>Juliet Sadd – RS Carolina</a:t>
            </a:r>
          </a:p>
          <a:p>
            <a:pPr marL="0" indent="0" algn="ctr">
              <a:lnSpc>
                <a:spcPct val="100000"/>
              </a:lnSpc>
              <a:spcBef>
                <a:spcPts val="0"/>
              </a:spcBef>
              <a:buNone/>
            </a:pPr>
            <a:r>
              <a:rPr lang="en-US" sz="2000" dirty="0"/>
              <a:t>USPC Annual Meeting</a:t>
            </a:r>
          </a:p>
          <a:p>
            <a:pPr marL="0" indent="0" algn="ctr">
              <a:lnSpc>
                <a:spcPct val="100000"/>
              </a:lnSpc>
              <a:spcBef>
                <a:spcPts val="0"/>
              </a:spcBef>
              <a:buNone/>
            </a:pPr>
            <a:r>
              <a:rPr lang="en-US" sz="2000" dirty="0"/>
              <a:t>Los Angeles, CA</a:t>
            </a:r>
          </a:p>
          <a:p>
            <a:pPr marL="0" indent="0" algn="ctr">
              <a:lnSpc>
                <a:spcPct val="100000"/>
              </a:lnSpc>
              <a:spcBef>
                <a:spcPts val="0"/>
              </a:spcBef>
              <a:buNone/>
            </a:pPr>
            <a:r>
              <a:rPr lang="en-US" sz="2000" dirty="0"/>
              <a:t>Jan 26-28,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7" name="Rectangle 6"/>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8" name="Picture 7"/>
          <p:cNvPicPr>
            <a:picLocks noChangeAspect="1"/>
          </p:cNvPicPr>
          <p:nvPr/>
        </p:nvPicPr>
        <p:blipFill>
          <a:blip r:embed="rId3"/>
          <a:stretch>
            <a:fillRect/>
          </a:stretch>
        </p:blipFill>
        <p:spPr>
          <a:xfrm>
            <a:off x="2857464" y="1370214"/>
            <a:ext cx="3731075" cy="2237426"/>
          </a:xfrm>
          <a:prstGeom prst="rect">
            <a:avLst/>
          </a:prstGeom>
        </p:spPr>
      </p:pic>
    </p:spTree>
    <p:extLst>
      <p:ext uri="{BB962C8B-B14F-4D97-AF65-F5344CB8AC3E}">
        <p14:creationId xmlns:p14="http://schemas.microsoft.com/office/powerpoint/2010/main" val="41867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 name="Straight Connector 3"/>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5" name="Picture 4"/>
          <p:cNvPicPr>
            <a:picLocks noChangeAspect="1"/>
          </p:cNvPicPr>
          <p:nvPr/>
        </p:nvPicPr>
        <p:blipFill>
          <a:blip r:embed="rId2"/>
          <a:stretch>
            <a:fillRect/>
          </a:stretch>
        </p:blipFill>
        <p:spPr>
          <a:xfrm>
            <a:off x="1930866" y="480077"/>
            <a:ext cx="5282268" cy="2566122"/>
          </a:xfrm>
          <a:prstGeom prst="rect">
            <a:avLst/>
          </a:prstGeom>
        </p:spPr>
      </p:pic>
      <p:sp>
        <p:nvSpPr>
          <p:cNvPr id="6" name="TextBox 5"/>
          <p:cNvSpPr txBox="1"/>
          <p:nvPr/>
        </p:nvSpPr>
        <p:spPr>
          <a:xfrm>
            <a:off x="3758268" y="2960591"/>
            <a:ext cx="1106265" cy="369332"/>
          </a:xfrm>
          <a:prstGeom prst="rect">
            <a:avLst/>
          </a:prstGeom>
          <a:noFill/>
        </p:spPr>
        <p:txBody>
          <a:bodyPr wrap="none" rtlCol="0">
            <a:spAutoFit/>
          </a:bodyPr>
          <a:lstStyle/>
          <a:p>
            <a:r>
              <a:rPr lang="en-US" dirty="0"/>
              <a:t>Our Panel</a:t>
            </a:r>
          </a:p>
        </p:txBody>
      </p:sp>
      <p:sp>
        <p:nvSpPr>
          <p:cNvPr id="7" name="Rectangle 6"/>
          <p:cNvSpPr/>
          <p:nvPr/>
        </p:nvSpPr>
        <p:spPr>
          <a:xfrm>
            <a:off x="1760606" y="3657600"/>
            <a:ext cx="6207853" cy="2246769"/>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rPr>
              <a:t>Melon “Mary Ellen” Purcell </a:t>
            </a:r>
            <a:r>
              <a:rPr lang="en-US" sz="1400" dirty="0">
                <a:latin typeface="Calibri" panose="020F0502020204030204" pitchFamily="34" charset="0"/>
                <a:ea typeface="Calibri" panose="020F0502020204030204" pitchFamily="34" charset="0"/>
              </a:rPr>
              <a:t>is a HMX member herself, while also DC and VRS of the Alaska Region. The Alaska Region historically has held the highest percentage of total regional membership comprised of HMX.</a:t>
            </a:r>
          </a:p>
          <a:p>
            <a:r>
              <a:rPr lang="en-US" sz="1400" dirty="0">
                <a:latin typeface="Calibri" panose="020F0502020204030204" pitchFamily="34" charset="0"/>
                <a:ea typeface="Calibri" panose="020F0502020204030204" pitchFamily="34" charset="0"/>
              </a:rPr>
              <a:t> </a:t>
            </a:r>
          </a:p>
          <a:p>
            <a:r>
              <a:rPr lang="en-US" sz="1400" b="1" dirty="0">
                <a:latin typeface="Calibri" panose="020F0502020204030204" pitchFamily="34" charset="0"/>
                <a:ea typeface="Calibri" panose="020F0502020204030204" pitchFamily="34" charset="0"/>
              </a:rPr>
              <a:t>Lynn Fischer </a:t>
            </a:r>
            <a:r>
              <a:rPr lang="en-US" sz="1400" dirty="0">
                <a:latin typeface="Calibri" panose="020F0502020204030204" pitchFamily="34" charset="0"/>
                <a:ea typeface="Calibri" panose="020F0502020204030204" pitchFamily="34" charset="0"/>
              </a:rPr>
              <a:t>is a HMX member and was Camino Real (California) RS for many years, as well as having served on the national </a:t>
            </a:r>
            <a:r>
              <a:rPr lang="en-US" sz="1400" dirty="0" err="1">
                <a:latin typeface="Calibri" panose="020F0502020204030204" pitchFamily="34" charset="0"/>
                <a:ea typeface="Calibri" panose="020F0502020204030204" pitchFamily="34" charset="0"/>
              </a:rPr>
              <a:t>Horsemasters</a:t>
            </a:r>
            <a:r>
              <a:rPr lang="en-US" sz="1400" dirty="0">
                <a:latin typeface="Calibri" panose="020F0502020204030204" pitchFamily="34" charset="0"/>
                <a:ea typeface="Calibri" panose="020F0502020204030204" pitchFamily="34" charset="0"/>
              </a:rPr>
              <a:t> Program Committee.</a:t>
            </a:r>
          </a:p>
          <a:p>
            <a:r>
              <a:rPr lang="en-US" sz="1400" dirty="0">
                <a:latin typeface="Calibri" panose="020F0502020204030204" pitchFamily="34" charset="0"/>
                <a:ea typeface="Calibri" panose="020F0502020204030204" pitchFamily="34" charset="0"/>
              </a:rPr>
              <a:t> </a:t>
            </a:r>
          </a:p>
          <a:p>
            <a:r>
              <a:rPr lang="en-US" sz="1400" b="1" dirty="0">
                <a:latin typeface="Calibri" panose="020F0502020204030204" pitchFamily="34" charset="0"/>
                <a:ea typeface="Calibri" panose="020F0502020204030204" pitchFamily="34" charset="0"/>
              </a:rPr>
              <a:t>Sandy Larson </a:t>
            </a:r>
            <a:r>
              <a:rPr lang="en-US" sz="1400" dirty="0">
                <a:latin typeface="Calibri" panose="020F0502020204030204" pitchFamily="34" charset="0"/>
                <a:ea typeface="Calibri" panose="020F0502020204030204" pitchFamily="34" charset="0"/>
              </a:rPr>
              <a:t>is a Grad A and DC of Greenville Foothills Pony Club, which has several HMX members, although she is not. Sandy is also the new RIC for the Carolina Region, which has qualified several HMX members for Championships.</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677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9152" y="461394"/>
            <a:ext cx="3993978" cy="461665"/>
          </a:xfrm>
          <a:prstGeom prst="rect">
            <a:avLst/>
          </a:prstGeom>
          <a:noFill/>
        </p:spPr>
        <p:txBody>
          <a:bodyPr wrap="none" rtlCol="0">
            <a:spAutoFit/>
          </a:bodyPr>
          <a:lstStyle/>
          <a:p>
            <a:r>
              <a:rPr lang="en-US" sz="2400" dirty="0"/>
              <a:t>Panel – How do you respond?!</a:t>
            </a:r>
          </a:p>
        </p:txBody>
      </p:sp>
      <p:sp>
        <p:nvSpPr>
          <p:cNvPr id="5" name="TextBox 4"/>
          <p:cNvSpPr txBox="1"/>
          <p:nvPr/>
        </p:nvSpPr>
        <p:spPr>
          <a:xfrm>
            <a:off x="1200624" y="1395442"/>
            <a:ext cx="6617915" cy="452431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Polly Pony Club parent is opposed to </a:t>
            </a:r>
            <a:r>
              <a:rPr lang="en-US" sz="1600" dirty="0" err="1"/>
              <a:t>Horsemasters</a:t>
            </a:r>
            <a:r>
              <a:rPr lang="en-US" sz="1600" dirty="0"/>
              <a:t> because ‘adults should not be in the same lessons with children’</a:t>
            </a:r>
          </a:p>
          <a:p>
            <a:endParaRPr lang="en-US" sz="1600" dirty="0"/>
          </a:p>
          <a:p>
            <a:pPr marL="285750" indent="-285750">
              <a:buFont typeface="Wingdings" panose="05000000000000000000" pitchFamily="2" charset="2"/>
              <a:buChar char="Ø"/>
            </a:pPr>
            <a:r>
              <a:rPr lang="en-US" sz="1600" dirty="0">
                <a:solidFill>
                  <a:srgbClr val="0070C0"/>
                </a:solidFill>
              </a:rPr>
              <a:t>Pauline PC parent is upset about </a:t>
            </a:r>
            <a:r>
              <a:rPr lang="en-US" sz="1600" dirty="0" err="1">
                <a:solidFill>
                  <a:srgbClr val="0070C0"/>
                </a:solidFill>
              </a:rPr>
              <a:t>Horsemasters</a:t>
            </a:r>
            <a:r>
              <a:rPr lang="en-US" sz="1600" dirty="0">
                <a:solidFill>
                  <a:srgbClr val="0070C0"/>
                </a:solidFill>
              </a:rPr>
              <a:t> being allowed to compete at Rally because they should not compete with kids and ‘take their ribbons.’</a:t>
            </a:r>
          </a:p>
          <a:p>
            <a:endParaRPr lang="en-US" sz="1600" dirty="0"/>
          </a:p>
          <a:p>
            <a:pPr marL="285750" indent="-285750">
              <a:buFont typeface="Wingdings" panose="05000000000000000000" pitchFamily="2" charset="2"/>
              <a:buChar char="Ø"/>
            </a:pPr>
            <a:r>
              <a:rPr lang="en-US" sz="1600" dirty="0">
                <a:solidFill>
                  <a:srgbClr val="FF0000"/>
                </a:solidFill>
              </a:rPr>
              <a:t>Dorothy the DC says it is ‘too complicated to manage lessons and clinics with kids and adults’</a:t>
            </a:r>
          </a:p>
          <a:p>
            <a:endParaRPr lang="en-US" sz="1600" dirty="0"/>
          </a:p>
          <a:p>
            <a:pPr marL="285750" indent="-285750">
              <a:buFont typeface="Wingdings" panose="05000000000000000000" pitchFamily="2" charset="2"/>
              <a:buChar char="Ø"/>
            </a:pPr>
            <a:r>
              <a:rPr lang="en-US" sz="1600" dirty="0">
                <a:solidFill>
                  <a:srgbClr val="00B050"/>
                </a:solidFill>
              </a:rPr>
              <a:t>Donna the DC says our club is small and we focus on getting National Certifications.  There is no place for </a:t>
            </a:r>
            <a:r>
              <a:rPr lang="en-US" sz="1600" dirty="0" err="1">
                <a:solidFill>
                  <a:srgbClr val="00B050"/>
                </a:solidFill>
              </a:rPr>
              <a:t>Horsemasters</a:t>
            </a:r>
            <a:r>
              <a:rPr lang="en-US" sz="1600" dirty="0">
                <a:solidFill>
                  <a:srgbClr val="00B050"/>
                </a:solidFill>
              </a:rPr>
              <a:t>.</a:t>
            </a:r>
          </a:p>
          <a:p>
            <a:endParaRPr lang="en-US" sz="1600" dirty="0"/>
          </a:p>
          <a:p>
            <a:pPr marL="285750" indent="-285750">
              <a:buFont typeface="Wingdings" panose="05000000000000000000" pitchFamily="2" charset="2"/>
              <a:buChar char="Ø"/>
            </a:pPr>
            <a:r>
              <a:rPr lang="en-US" sz="1600" dirty="0">
                <a:solidFill>
                  <a:srgbClr val="7030A0"/>
                </a:solidFill>
              </a:rPr>
              <a:t>Abby, a prospective </a:t>
            </a:r>
            <a:r>
              <a:rPr lang="en-US" sz="1600" dirty="0" err="1">
                <a:solidFill>
                  <a:srgbClr val="7030A0"/>
                </a:solidFill>
              </a:rPr>
              <a:t>Horsemaster</a:t>
            </a:r>
            <a:r>
              <a:rPr lang="en-US" sz="1600" dirty="0">
                <a:solidFill>
                  <a:srgbClr val="7030A0"/>
                </a:solidFill>
              </a:rPr>
              <a:t>, member says ‘I don’t know about doing all the Horse Management stuff….inspections at age 45?! ‘</a:t>
            </a:r>
          </a:p>
          <a:p>
            <a:endParaRPr lang="en-US" sz="1600" dirty="0"/>
          </a:p>
          <a:p>
            <a:pPr marL="285750" indent="-285750">
              <a:buFont typeface="Wingdings" panose="05000000000000000000" pitchFamily="2" charset="2"/>
              <a:buChar char="Ø"/>
            </a:pPr>
            <a:r>
              <a:rPr lang="en-US" sz="1600" dirty="0"/>
              <a:t>Janet the Joint DC says she would like to start </a:t>
            </a:r>
            <a:r>
              <a:rPr lang="en-US" sz="1600" dirty="0" err="1"/>
              <a:t>Horsemasters</a:t>
            </a:r>
            <a:r>
              <a:rPr lang="en-US" sz="1600" dirty="0"/>
              <a:t> but doesn’t have any idea where to begin.</a:t>
            </a:r>
          </a:p>
        </p:txBody>
      </p:sp>
    </p:spTree>
    <p:extLst>
      <p:ext uri="{BB962C8B-B14F-4D97-AF65-F5344CB8AC3E}">
        <p14:creationId xmlns:p14="http://schemas.microsoft.com/office/powerpoint/2010/main" val="3284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9"/>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179353" y="1000348"/>
            <a:ext cx="4785293" cy="526766"/>
          </a:xfrm>
          <a:prstGeom prst="rect">
            <a:avLst/>
          </a:prstGeom>
          <a:ln>
            <a:solidFill>
              <a:schemeClr val="tx1"/>
            </a:solidFill>
          </a:ln>
        </p:spPr>
      </p:pic>
      <p:sp>
        <p:nvSpPr>
          <p:cNvPr id="16" name="Rectangle 15"/>
          <p:cNvSpPr/>
          <p:nvPr/>
        </p:nvSpPr>
        <p:spPr>
          <a:xfrm>
            <a:off x="4148219" y="3872753"/>
            <a:ext cx="4708910" cy="28687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12022" y="4051917"/>
            <a:ext cx="4545107" cy="2339102"/>
          </a:xfrm>
          <a:prstGeom prst="rect">
            <a:avLst/>
          </a:prstGeom>
          <a:noFill/>
        </p:spPr>
        <p:txBody>
          <a:bodyPr wrap="square" rtlCol="0">
            <a:spAutoFit/>
          </a:bodyPr>
          <a:lstStyle/>
          <a:p>
            <a:pPr algn="ctr"/>
            <a:r>
              <a:rPr lang="en-US" sz="1600" dirty="0"/>
              <a:t>How to get </a:t>
            </a:r>
            <a:r>
              <a:rPr lang="en-US" sz="1600" dirty="0" err="1"/>
              <a:t>Horsemaster</a:t>
            </a:r>
            <a:r>
              <a:rPr lang="en-US" sz="1600" dirty="0"/>
              <a:t> members</a:t>
            </a:r>
          </a:p>
          <a:p>
            <a:endParaRPr lang="en-US" sz="1600" dirty="0"/>
          </a:p>
          <a:p>
            <a:pPr marL="285750" indent="-285750">
              <a:buFont typeface="Arial" panose="020B0604020202020204" pitchFamily="34" charset="0"/>
              <a:buChar char="•"/>
            </a:pPr>
            <a:r>
              <a:rPr lang="en-US" sz="1600" dirty="0"/>
              <a:t>Be open to visitors – supplemental insurance</a:t>
            </a:r>
          </a:p>
          <a:p>
            <a:pPr marL="285750" indent="-285750">
              <a:buFont typeface="Arial" panose="020B0604020202020204" pitchFamily="34" charset="0"/>
              <a:buChar char="•"/>
            </a:pPr>
            <a:r>
              <a:rPr lang="en-US" sz="1600" dirty="0"/>
              <a:t>Growth through networking – friends, friends of friends</a:t>
            </a:r>
          </a:p>
          <a:p>
            <a:pPr marL="285750" indent="-285750">
              <a:buFont typeface="Arial" panose="020B0604020202020204" pitchFamily="34" charset="0"/>
              <a:buChar char="•"/>
            </a:pPr>
            <a:r>
              <a:rPr lang="en-US" sz="1600" dirty="0"/>
              <a:t>Invite alumni to clinic or meeting – college age retention</a:t>
            </a:r>
          </a:p>
          <a:p>
            <a:pPr marL="285750" indent="-285750">
              <a:buFont typeface="Arial" panose="020B0604020202020204" pitchFamily="34" charset="0"/>
              <a:buChar char="•"/>
            </a:pPr>
            <a:r>
              <a:rPr lang="en-US" sz="1600" dirty="0"/>
              <a:t>Invite parents to bring a horse and ride at clinic</a:t>
            </a:r>
          </a:p>
          <a:p>
            <a:pPr marL="285750" indent="-285750">
              <a:buFont typeface="Arial" panose="020B0604020202020204" pitchFamily="34" charset="0"/>
              <a:buChar char="•"/>
            </a:pPr>
            <a:r>
              <a:rPr lang="en-US" sz="1600" dirty="0"/>
              <a:t>Be Inclusive, Be Flexible</a:t>
            </a:r>
          </a:p>
        </p:txBody>
      </p:sp>
      <p:pic>
        <p:nvPicPr>
          <p:cNvPr id="3" name="Picture 2"/>
          <p:cNvPicPr>
            <a:picLocks noChangeAspect="1"/>
          </p:cNvPicPr>
          <p:nvPr/>
        </p:nvPicPr>
        <p:blipFill>
          <a:blip r:embed="rId3"/>
          <a:stretch>
            <a:fillRect/>
          </a:stretch>
        </p:blipFill>
        <p:spPr>
          <a:xfrm>
            <a:off x="189742" y="3910716"/>
            <a:ext cx="3729804" cy="2237882"/>
          </a:xfrm>
          <a:prstGeom prst="rect">
            <a:avLst/>
          </a:prstGeom>
        </p:spPr>
      </p:pic>
      <p:sp>
        <p:nvSpPr>
          <p:cNvPr id="4" name="Title 1"/>
          <p:cNvSpPr txBox="1">
            <a:spLocks/>
          </p:cNvSpPr>
          <p:nvPr/>
        </p:nvSpPr>
        <p:spPr>
          <a:xfrm>
            <a:off x="1095390" y="308999"/>
            <a:ext cx="7886700" cy="548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 Next Steps</a:t>
            </a:r>
          </a:p>
          <a:p>
            <a:pPr algn="r"/>
            <a:endParaRPr lang="en-US" sz="2400" dirty="0"/>
          </a:p>
        </p:txBody>
      </p:sp>
      <p:sp>
        <p:nvSpPr>
          <p:cNvPr id="5" name="Rectangle 4"/>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flipV="1">
            <a:off x="1524000" y="228600"/>
            <a:ext cx="7620000" cy="23813"/>
          </a:xfrm>
          <a:prstGeom prst="line">
            <a:avLst/>
          </a:prstGeom>
          <a:noFill/>
          <a:ln w="57150" cap="flat" cmpd="sng" algn="ctr">
            <a:solidFill>
              <a:srgbClr val="FF0000"/>
            </a:solidFill>
            <a:prstDash val="solid"/>
          </a:ln>
          <a:effectLst/>
        </p:spPr>
      </p:cxnSp>
      <p:sp>
        <p:nvSpPr>
          <p:cNvPr id="7" name="TextBox 6"/>
          <p:cNvSpPr txBox="1"/>
          <p:nvPr/>
        </p:nvSpPr>
        <p:spPr>
          <a:xfrm>
            <a:off x="968957" y="1088207"/>
            <a:ext cx="7318437" cy="2308324"/>
          </a:xfrm>
          <a:prstGeom prst="rect">
            <a:avLst/>
          </a:prstGeom>
          <a:noFill/>
        </p:spPr>
        <p:txBody>
          <a:bodyPr wrap="square" rtlCol="0">
            <a:spAutoFit/>
          </a:bodyPr>
          <a:lstStyle/>
          <a:p>
            <a:pPr algn="ctr"/>
            <a:r>
              <a:rPr lang="en-US" dirty="0"/>
              <a:t>Strengthen Your Club with </a:t>
            </a:r>
            <a:r>
              <a:rPr lang="en-US" dirty="0" err="1"/>
              <a:t>Horsemasters</a:t>
            </a:r>
            <a:endParaRPr lang="en-US" dirty="0"/>
          </a:p>
          <a:p>
            <a:endParaRPr lang="en-US" dirty="0"/>
          </a:p>
          <a:p>
            <a:r>
              <a:rPr lang="en-US" dirty="0"/>
              <a:t>Discuss HMX opportunity with your board</a:t>
            </a:r>
          </a:p>
          <a:p>
            <a:r>
              <a:rPr lang="en-US" dirty="0"/>
              <a:t>Grow HMX if you already have some </a:t>
            </a:r>
            <a:r>
              <a:rPr lang="en-US" dirty="0" err="1"/>
              <a:t>Horsemasters</a:t>
            </a:r>
            <a:endParaRPr lang="en-US" dirty="0"/>
          </a:p>
          <a:p>
            <a:r>
              <a:rPr lang="en-US" dirty="0"/>
              <a:t>Use HMX recruiting material </a:t>
            </a:r>
          </a:p>
          <a:p>
            <a:r>
              <a:rPr lang="en-US" dirty="0"/>
              <a:t>clinics, camp, rallies, certifications</a:t>
            </a:r>
          </a:p>
          <a:p>
            <a:r>
              <a:rPr lang="en-US" dirty="0"/>
              <a:t>Utilize HMX as volunteers AHMJ, scoring secretarial, webmasters, instruction</a:t>
            </a:r>
          </a:p>
          <a:p>
            <a:endParaRPr lang="en-US" dirty="0"/>
          </a:p>
        </p:txBody>
      </p:sp>
      <p:pic>
        <p:nvPicPr>
          <p:cNvPr id="10" name="Picture 9"/>
          <p:cNvPicPr>
            <a:picLocks noChangeAspect="1"/>
          </p:cNvPicPr>
          <p:nvPr/>
        </p:nvPicPr>
        <p:blipFill>
          <a:blip r:embed="rId4"/>
          <a:stretch>
            <a:fillRect/>
          </a:stretch>
        </p:blipFill>
        <p:spPr>
          <a:xfrm>
            <a:off x="775658" y="2031756"/>
            <a:ext cx="193301" cy="193301"/>
          </a:xfrm>
          <a:prstGeom prst="rect">
            <a:avLst/>
          </a:prstGeom>
        </p:spPr>
      </p:pic>
      <p:pic>
        <p:nvPicPr>
          <p:cNvPr id="11" name="Picture 10"/>
          <p:cNvPicPr>
            <a:picLocks noChangeAspect="1"/>
          </p:cNvPicPr>
          <p:nvPr/>
        </p:nvPicPr>
        <p:blipFill>
          <a:blip r:embed="rId4"/>
          <a:stretch>
            <a:fillRect/>
          </a:stretch>
        </p:blipFill>
        <p:spPr>
          <a:xfrm>
            <a:off x="775659" y="1757911"/>
            <a:ext cx="193301" cy="193301"/>
          </a:xfrm>
          <a:prstGeom prst="rect">
            <a:avLst/>
          </a:prstGeom>
        </p:spPr>
      </p:pic>
      <p:pic>
        <p:nvPicPr>
          <p:cNvPr id="13" name="Picture 12"/>
          <p:cNvPicPr>
            <a:picLocks noChangeAspect="1"/>
          </p:cNvPicPr>
          <p:nvPr/>
        </p:nvPicPr>
        <p:blipFill>
          <a:blip r:embed="rId4"/>
          <a:stretch>
            <a:fillRect/>
          </a:stretch>
        </p:blipFill>
        <p:spPr>
          <a:xfrm>
            <a:off x="775658" y="2824711"/>
            <a:ext cx="193301" cy="193301"/>
          </a:xfrm>
          <a:prstGeom prst="rect">
            <a:avLst/>
          </a:prstGeom>
        </p:spPr>
      </p:pic>
      <p:pic>
        <p:nvPicPr>
          <p:cNvPr id="14" name="Picture 13"/>
          <p:cNvPicPr>
            <a:picLocks noChangeAspect="1"/>
          </p:cNvPicPr>
          <p:nvPr/>
        </p:nvPicPr>
        <p:blipFill>
          <a:blip r:embed="rId4"/>
          <a:stretch>
            <a:fillRect/>
          </a:stretch>
        </p:blipFill>
        <p:spPr>
          <a:xfrm>
            <a:off x="775656" y="2543727"/>
            <a:ext cx="193301" cy="193301"/>
          </a:xfrm>
          <a:prstGeom prst="rect">
            <a:avLst/>
          </a:prstGeom>
        </p:spPr>
      </p:pic>
      <p:pic>
        <p:nvPicPr>
          <p:cNvPr id="15" name="Picture 14"/>
          <p:cNvPicPr>
            <a:picLocks noChangeAspect="1"/>
          </p:cNvPicPr>
          <p:nvPr/>
        </p:nvPicPr>
        <p:blipFill>
          <a:blip r:embed="rId4"/>
          <a:stretch>
            <a:fillRect/>
          </a:stretch>
        </p:blipFill>
        <p:spPr>
          <a:xfrm>
            <a:off x="775657" y="2287812"/>
            <a:ext cx="193301" cy="193301"/>
          </a:xfrm>
          <a:prstGeom prst="rect">
            <a:avLst/>
          </a:prstGeom>
        </p:spPr>
      </p:pic>
    </p:spTree>
    <p:extLst>
      <p:ext uri="{BB962C8B-B14F-4D97-AF65-F5344CB8AC3E}">
        <p14:creationId xmlns:p14="http://schemas.microsoft.com/office/powerpoint/2010/main" val="417968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250" y="4388184"/>
            <a:ext cx="1946185" cy="2359013"/>
          </a:xfrm>
          <a:prstGeom prst="rect">
            <a:avLst/>
          </a:prstGeom>
        </p:spPr>
      </p:pic>
      <p:sp>
        <p:nvSpPr>
          <p:cNvPr id="4" name="TextBox 3"/>
          <p:cNvSpPr txBox="1"/>
          <p:nvPr/>
        </p:nvSpPr>
        <p:spPr>
          <a:xfrm>
            <a:off x="2202435" y="6073170"/>
            <a:ext cx="2318905" cy="523220"/>
          </a:xfrm>
          <a:prstGeom prst="rect">
            <a:avLst/>
          </a:prstGeom>
          <a:noFill/>
        </p:spPr>
        <p:txBody>
          <a:bodyPr wrap="none" rtlCol="0">
            <a:spAutoFit/>
          </a:bodyPr>
          <a:lstStyle/>
          <a:p>
            <a:r>
              <a:rPr lang="en-US" sz="1400" dirty="0" err="1"/>
              <a:t>Horsemaster</a:t>
            </a:r>
            <a:r>
              <a:rPr lang="en-US" sz="1400" dirty="0"/>
              <a:t> competitors</a:t>
            </a:r>
          </a:p>
          <a:p>
            <a:r>
              <a:rPr lang="en-US" sz="1400" dirty="0"/>
              <a:t>at USPC Championships 2016</a:t>
            </a:r>
          </a:p>
        </p:txBody>
      </p:sp>
      <p:sp>
        <p:nvSpPr>
          <p:cNvPr id="5" name="TextBox 4"/>
          <p:cNvSpPr txBox="1"/>
          <p:nvPr/>
        </p:nvSpPr>
        <p:spPr>
          <a:xfrm>
            <a:off x="5647305" y="6334780"/>
            <a:ext cx="3333990" cy="523220"/>
          </a:xfrm>
          <a:prstGeom prst="rect">
            <a:avLst/>
          </a:prstGeom>
          <a:noFill/>
        </p:spPr>
        <p:txBody>
          <a:bodyPr wrap="none" rtlCol="0">
            <a:spAutoFit/>
          </a:bodyPr>
          <a:lstStyle/>
          <a:p>
            <a:pPr algn="ctr"/>
            <a:r>
              <a:rPr lang="en-US" sz="1400" dirty="0" err="1"/>
              <a:t>Horsemasters</a:t>
            </a:r>
            <a:r>
              <a:rPr lang="en-US" sz="1400" dirty="0"/>
              <a:t> and youth members</a:t>
            </a:r>
          </a:p>
          <a:p>
            <a:pPr algn="ctr"/>
            <a:r>
              <a:rPr lang="en-US" sz="1400" dirty="0"/>
              <a:t> completing D and C certifications together.</a:t>
            </a:r>
          </a:p>
        </p:txBody>
      </p:sp>
      <p:sp>
        <p:nvSpPr>
          <p:cNvPr id="7" name="Title 1"/>
          <p:cNvSpPr txBox="1">
            <a:spLocks/>
          </p:cNvSpPr>
          <p:nvPr/>
        </p:nvSpPr>
        <p:spPr>
          <a:xfrm>
            <a:off x="1103779" y="388743"/>
            <a:ext cx="7886700" cy="548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 Some Best Practices from Carolina Region</a:t>
            </a:r>
          </a:p>
        </p:txBody>
      </p:sp>
      <p:sp>
        <p:nvSpPr>
          <p:cNvPr id="8" name="Rectangle 7"/>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06375"/>
            <a:ext cx="13049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452282" y="783937"/>
            <a:ext cx="7171765" cy="37665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63253" y="864847"/>
            <a:ext cx="6391837" cy="3785652"/>
          </a:xfrm>
          <a:prstGeom prst="rect">
            <a:avLst/>
          </a:prstGeom>
          <a:noFill/>
        </p:spPr>
        <p:txBody>
          <a:bodyPr wrap="square" rtlCol="0">
            <a:spAutoFit/>
          </a:bodyPr>
          <a:lstStyle/>
          <a:p>
            <a:r>
              <a:rPr lang="en-US" sz="1600" dirty="0"/>
              <a:t>Advice ‘from the horse’s mouth’  ….</a:t>
            </a:r>
          </a:p>
          <a:p>
            <a:endParaRPr lang="en-US" sz="1600" dirty="0"/>
          </a:p>
          <a:p>
            <a:pPr marL="285750" indent="-285750">
              <a:buFont typeface="Arial" panose="020B0604020202020204" pitchFamily="34" charset="0"/>
              <a:buChar char="•"/>
            </a:pPr>
            <a:r>
              <a:rPr lang="en-US" sz="1600" dirty="0"/>
              <a:t>Find ‘That One Parent’  - who rides, has friends, and talks it up </a:t>
            </a:r>
          </a:p>
          <a:p>
            <a:pPr marL="285750" indent="-285750">
              <a:buFont typeface="Arial" panose="020B0604020202020204" pitchFamily="34" charset="0"/>
              <a:buChar char="•"/>
            </a:pPr>
            <a:r>
              <a:rPr lang="en-US" sz="1600" dirty="0"/>
              <a:t>Include HMX in regular activities – meetings, clinics, lessons</a:t>
            </a:r>
          </a:p>
          <a:p>
            <a:pPr marL="285750" indent="-285750">
              <a:buFont typeface="Arial" panose="020B0604020202020204" pitchFamily="34" charset="0"/>
              <a:buChar char="•"/>
            </a:pPr>
            <a:r>
              <a:rPr lang="en-US" sz="1600" dirty="0"/>
              <a:t>Approach adult horse management as a ‘bonding challenge’</a:t>
            </a:r>
          </a:p>
          <a:p>
            <a:pPr marL="285750" indent="-285750">
              <a:buFont typeface="Arial" panose="020B0604020202020204" pitchFamily="34" charset="0"/>
              <a:buChar char="•"/>
            </a:pPr>
            <a:r>
              <a:rPr lang="en-US" sz="1600" dirty="0"/>
              <a:t>Keep it Fun</a:t>
            </a:r>
          </a:p>
          <a:p>
            <a:pPr marL="285750" indent="-285750">
              <a:buFont typeface="Arial" panose="020B0604020202020204" pitchFamily="34" charset="0"/>
              <a:buChar char="•"/>
            </a:pPr>
            <a:r>
              <a:rPr lang="en-US" sz="1600" dirty="0"/>
              <a:t>Involve </a:t>
            </a:r>
            <a:r>
              <a:rPr lang="en-US" sz="1600" dirty="0" err="1"/>
              <a:t>Horsemasters</a:t>
            </a:r>
            <a:r>
              <a:rPr lang="en-US" sz="1600" dirty="0"/>
              <a:t> with ‘jobs’ – specific roles at meetings</a:t>
            </a:r>
          </a:p>
          <a:p>
            <a:pPr marL="285750" indent="-285750">
              <a:buFont typeface="Arial" panose="020B0604020202020204" pitchFamily="34" charset="0"/>
              <a:buChar char="•"/>
            </a:pPr>
            <a:r>
              <a:rPr lang="en-US" sz="1600" dirty="0"/>
              <a:t>Have older kids teach </a:t>
            </a:r>
            <a:r>
              <a:rPr lang="en-US" sz="1600" dirty="0" err="1"/>
              <a:t>Horsemasters</a:t>
            </a:r>
            <a:r>
              <a:rPr lang="en-US" sz="1600" dirty="0"/>
              <a:t>   (C3, B, H)</a:t>
            </a:r>
          </a:p>
          <a:p>
            <a:pPr marL="285750" indent="-285750">
              <a:buFont typeface="Arial" panose="020B0604020202020204" pitchFamily="34" charset="0"/>
              <a:buChar char="•"/>
            </a:pPr>
            <a:r>
              <a:rPr lang="en-US" sz="1600" dirty="0"/>
              <a:t>Have horsey friends come along to a pony club meeting</a:t>
            </a:r>
          </a:p>
          <a:p>
            <a:pPr marL="285750" indent="-285750">
              <a:buFont typeface="Arial" panose="020B0604020202020204" pitchFamily="34" charset="0"/>
              <a:buChar char="•"/>
            </a:pPr>
            <a:r>
              <a:rPr lang="en-US" sz="1600" dirty="0"/>
              <a:t>Invite foxhunt friends</a:t>
            </a:r>
          </a:p>
          <a:p>
            <a:pPr marL="285750" indent="-285750">
              <a:buFont typeface="Arial" panose="020B0604020202020204" pitchFamily="34" charset="0"/>
              <a:buChar char="•"/>
            </a:pPr>
            <a:r>
              <a:rPr lang="en-US" sz="1600" dirty="0"/>
              <a:t>Include </a:t>
            </a:r>
            <a:r>
              <a:rPr lang="en-US" sz="1600" dirty="0" err="1"/>
              <a:t>Horsemasters</a:t>
            </a:r>
            <a:r>
              <a:rPr lang="en-US" sz="1600" dirty="0"/>
              <a:t> in certifications IF they want – goal achievement</a:t>
            </a:r>
          </a:p>
          <a:p>
            <a:pPr marL="285750" indent="-285750">
              <a:buFont typeface="Arial" panose="020B0604020202020204" pitchFamily="34" charset="0"/>
              <a:buChar char="•"/>
            </a:pPr>
            <a:r>
              <a:rPr lang="en-US" sz="1600" dirty="0"/>
              <a:t>Personalities matter</a:t>
            </a:r>
          </a:p>
          <a:p>
            <a:pPr marL="285750" indent="-285750">
              <a:buFont typeface="Arial" panose="020B0604020202020204" pitchFamily="34" charset="0"/>
              <a:buChar char="•"/>
            </a:pPr>
            <a:r>
              <a:rPr lang="en-US" sz="1600" dirty="0"/>
              <a:t>Posters at Horse Trials</a:t>
            </a:r>
          </a:p>
          <a:p>
            <a:pPr marL="285750" indent="-285750">
              <a:buFont typeface="Arial" panose="020B0604020202020204" pitchFamily="34" charset="0"/>
              <a:buChar char="•"/>
            </a:pPr>
            <a:r>
              <a:rPr lang="en-US" sz="1600" dirty="0"/>
              <a:t>Target parents who ride</a:t>
            </a:r>
          </a:p>
          <a:p>
            <a:pPr marL="285750" indent="-285750">
              <a:buFont typeface="Arial" panose="020B0604020202020204" pitchFamily="34" charset="0"/>
              <a:buChar char="•"/>
            </a:pPr>
            <a:endParaRPr lang="en-US" sz="1600" dirty="0"/>
          </a:p>
        </p:txBody>
      </p:sp>
      <p:pic>
        <p:nvPicPr>
          <p:cNvPr id="2" name="Picture 1"/>
          <p:cNvPicPr>
            <a:picLocks noChangeAspect="1"/>
          </p:cNvPicPr>
          <p:nvPr/>
        </p:nvPicPr>
        <p:blipFill>
          <a:blip r:embed="rId4"/>
          <a:stretch>
            <a:fillRect/>
          </a:stretch>
        </p:blipFill>
        <p:spPr>
          <a:xfrm>
            <a:off x="5866652" y="3992750"/>
            <a:ext cx="3122706" cy="2342030"/>
          </a:xfrm>
          <a:prstGeom prst="rect">
            <a:avLst/>
          </a:prstGeom>
        </p:spPr>
      </p:pic>
    </p:spTree>
    <p:extLst>
      <p:ext uri="{BB962C8B-B14F-4D97-AF65-F5344CB8AC3E}">
        <p14:creationId xmlns:p14="http://schemas.microsoft.com/office/powerpoint/2010/main" val="398178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03779" y="388743"/>
            <a:ext cx="7886700" cy="548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 More Best Practices</a:t>
            </a:r>
          </a:p>
        </p:txBody>
      </p:sp>
      <p:sp>
        <p:nvSpPr>
          <p:cNvPr id="3" name="Rectangle 2"/>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 name="Straight Connector 3"/>
          <p:cNvCxnSpPr/>
          <p:nvPr/>
        </p:nvCxnSpPr>
        <p:spPr>
          <a:xfrm flipV="1">
            <a:off x="1524000" y="228600"/>
            <a:ext cx="7620000" cy="23813"/>
          </a:xfrm>
          <a:prstGeom prst="line">
            <a:avLst/>
          </a:prstGeom>
          <a:noFill/>
          <a:ln w="57150" cap="flat" cmpd="sng" algn="ctr">
            <a:solidFill>
              <a:srgbClr val="FF0000"/>
            </a:solidFill>
            <a:prstDash val="solid"/>
          </a:ln>
          <a:effectLst/>
        </p:spPr>
      </p:cxnSp>
      <p:sp>
        <p:nvSpPr>
          <p:cNvPr id="5" name="TextBox 4"/>
          <p:cNvSpPr txBox="1"/>
          <p:nvPr/>
        </p:nvSpPr>
        <p:spPr>
          <a:xfrm>
            <a:off x="6133074" y="6516399"/>
            <a:ext cx="4428564" cy="276999"/>
          </a:xfrm>
          <a:prstGeom prst="rect">
            <a:avLst/>
          </a:prstGeom>
          <a:noFill/>
        </p:spPr>
        <p:txBody>
          <a:bodyPr wrap="square" rtlCol="0">
            <a:spAutoFit/>
          </a:bodyPr>
          <a:lstStyle/>
          <a:p>
            <a:r>
              <a:rPr lang="en-US" sz="1200" i="1" dirty="0"/>
              <a:t>USPC Annual Meeting Los Angeles, Jan 2017</a:t>
            </a:r>
          </a:p>
        </p:txBody>
      </p:sp>
      <p:graphicFrame>
        <p:nvGraphicFramePr>
          <p:cNvPr id="13" name="Table 12"/>
          <p:cNvGraphicFramePr>
            <a:graphicFrameLocks noGrp="1"/>
          </p:cNvGraphicFramePr>
          <p:nvPr>
            <p:extLst>
              <p:ext uri="{D42A27DB-BD31-4B8C-83A1-F6EECF244321}">
                <p14:modId xmlns:p14="http://schemas.microsoft.com/office/powerpoint/2010/main" val="351401626"/>
              </p:ext>
            </p:extLst>
          </p:nvPr>
        </p:nvGraphicFramePr>
        <p:xfrm>
          <a:off x="654342" y="917291"/>
          <a:ext cx="8103764" cy="5492593"/>
        </p:xfrm>
        <a:graphic>
          <a:graphicData uri="http://schemas.openxmlformats.org/drawingml/2006/table">
            <a:tbl>
              <a:tblPr firstRow="1" bandRow="1">
                <a:tableStyleId>{5C22544A-7EE6-4342-B048-85BDC9FD1C3A}</a:tableStyleId>
              </a:tblPr>
              <a:tblGrid>
                <a:gridCol w="2725968">
                  <a:extLst>
                    <a:ext uri="{9D8B030D-6E8A-4147-A177-3AD203B41FA5}">
                      <a16:colId xmlns:a16="http://schemas.microsoft.com/office/drawing/2014/main" val="2076629205"/>
                    </a:ext>
                  </a:extLst>
                </a:gridCol>
                <a:gridCol w="2688898">
                  <a:extLst>
                    <a:ext uri="{9D8B030D-6E8A-4147-A177-3AD203B41FA5}">
                      <a16:colId xmlns:a16="http://schemas.microsoft.com/office/drawing/2014/main" val="2329968064"/>
                    </a:ext>
                  </a:extLst>
                </a:gridCol>
                <a:gridCol w="2688898">
                  <a:extLst>
                    <a:ext uri="{9D8B030D-6E8A-4147-A177-3AD203B41FA5}">
                      <a16:colId xmlns:a16="http://schemas.microsoft.com/office/drawing/2014/main" val="2798845585"/>
                    </a:ext>
                  </a:extLst>
                </a:gridCol>
              </a:tblGrid>
              <a:tr h="345441">
                <a:tc>
                  <a:txBody>
                    <a:bodyPr/>
                    <a:lstStyle/>
                    <a:p>
                      <a:r>
                        <a:rPr lang="en-US" dirty="0"/>
                        <a:t>Concern</a:t>
                      </a:r>
                    </a:p>
                  </a:txBody>
                  <a:tcPr/>
                </a:tc>
                <a:tc>
                  <a:txBody>
                    <a:bodyPr/>
                    <a:lstStyle/>
                    <a:p>
                      <a:r>
                        <a:rPr lang="en-US" dirty="0"/>
                        <a:t>Reality</a:t>
                      </a:r>
                    </a:p>
                  </a:txBody>
                  <a:tcPr/>
                </a:tc>
                <a:tc>
                  <a:txBody>
                    <a:bodyPr/>
                    <a:lstStyle/>
                    <a:p>
                      <a:r>
                        <a:rPr lang="en-US" dirty="0"/>
                        <a:t>Best Practice</a:t>
                      </a:r>
                    </a:p>
                  </a:txBody>
                  <a:tcPr/>
                </a:tc>
                <a:extLst>
                  <a:ext uri="{0D108BD9-81ED-4DB2-BD59-A6C34878D82A}">
                    <a16:rowId xmlns:a16="http://schemas.microsoft.com/office/drawing/2014/main" val="1260093686"/>
                  </a:ext>
                </a:extLst>
              </a:tr>
              <a:tr h="756917">
                <a:tc>
                  <a:txBody>
                    <a:bodyPr/>
                    <a:lstStyle/>
                    <a:p>
                      <a:r>
                        <a:rPr lang="en-US" sz="1200" dirty="0"/>
                        <a:t>My club is too small to include </a:t>
                      </a:r>
                      <a:r>
                        <a:rPr lang="en-US" sz="1200" dirty="0" err="1"/>
                        <a:t>Horsemasters</a:t>
                      </a:r>
                      <a:endParaRPr lang="en-US" sz="1200" dirty="0"/>
                    </a:p>
                  </a:txBody>
                  <a:tcPr/>
                </a:tc>
                <a:tc>
                  <a:txBody>
                    <a:bodyPr/>
                    <a:lstStyle/>
                    <a:p>
                      <a:r>
                        <a:rPr lang="en-US" sz="1200" dirty="0"/>
                        <a:t>You need HMX to grow</a:t>
                      </a:r>
                      <a:r>
                        <a:rPr lang="en-US" sz="1200" baseline="0" dirty="0"/>
                        <a:t> your membership and enable you to do more activities</a:t>
                      </a:r>
                      <a:endParaRPr lang="en-US" sz="1200" dirty="0"/>
                    </a:p>
                  </a:txBody>
                  <a:tcPr/>
                </a:tc>
                <a:tc>
                  <a:txBody>
                    <a:bodyPr/>
                    <a:lstStyle/>
                    <a:p>
                      <a:r>
                        <a:rPr lang="en-US" sz="1200" dirty="0"/>
                        <a:t>Find that ‘one horsey parent’ who will join, spread the word, and invite horsey friends to join.</a:t>
                      </a:r>
                    </a:p>
                  </a:txBody>
                  <a:tcPr/>
                </a:tc>
                <a:extLst>
                  <a:ext uri="{0D108BD9-81ED-4DB2-BD59-A6C34878D82A}">
                    <a16:rowId xmlns:a16="http://schemas.microsoft.com/office/drawing/2014/main" val="756942624"/>
                  </a:ext>
                </a:extLst>
              </a:tr>
              <a:tr h="1093325">
                <a:tc>
                  <a:txBody>
                    <a:bodyPr/>
                    <a:lstStyle/>
                    <a:p>
                      <a:r>
                        <a:rPr lang="en-US" sz="1200" dirty="0"/>
                        <a:t>My club is too big for </a:t>
                      </a:r>
                      <a:r>
                        <a:rPr lang="en-US" sz="1200" dirty="0" err="1"/>
                        <a:t>Horsemasters</a:t>
                      </a:r>
                      <a:endParaRPr lang="en-US" sz="1200" dirty="0"/>
                    </a:p>
                  </a:txBody>
                  <a:tcPr/>
                </a:tc>
                <a:tc>
                  <a:txBody>
                    <a:bodyPr/>
                    <a:lstStyle/>
                    <a:p>
                      <a:r>
                        <a:rPr lang="en-US" sz="1200" dirty="0"/>
                        <a:t>You</a:t>
                      </a:r>
                      <a:r>
                        <a:rPr lang="en-US" sz="1200" baseline="0" dirty="0"/>
                        <a:t> can add a couple of </a:t>
                      </a:r>
                      <a:r>
                        <a:rPr lang="en-US" sz="1200" baseline="0" dirty="0" err="1"/>
                        <a:t>Horsemasters</a:t>
                      </a:r>
                      <a:r>
                        <a:rPr lang="en-US" sz="1200" baseline="0" dirty="0"/>
                        <a:t> to your roster to the benefit of your club, your region, and your horse community.</a:t>
                      </a:r>
                      <a:endParaRPr lang="en-US" sz="1200" dirty="0"/>
                    </a:p>
                  </a:txBody>
                  <a:tcPr/>
                </a:tc>
                <a:tc>
                  <a:txBody>
                    <a:bodyPr/>
                    <a:lstStyle/>
                    <a:p>
                      <a:r>
                        <a:rPr lang="en-US" sz="1200" dirty="0"/>
                        <a:t>Find an</a:t>
                      </a:r>
                      <a:r>
                        <a:rPr lang="en-US" sz="1200" baseline="0" dirty="0"/>
                        <a:t> alumna to join and get your club used to the idea.  Grow from there.</a:t>
                      </a:r>
                    </a:p>
                    <a:p>
                      <a:r>
                        <a:rPr lang="en-US" sz="1200" baseline="0" dirty="0"/>
                        <a:t>Create stand alone HMX club when you reach ‘critical mass’ of 8-10 members.</a:t>
                      </a:r>
                      <a:endParaRPr lang="en-US" sz="1200" dirty="0"/>
                    </a:p>
                  </a:txBody>
                  <a:tcPr/>
                </a:tc>
                <a:extLst>
                  <a:ext uri="{0D108BD9-81ED-4DB2-BD59-A6C34878D82A}">
                    <a16:rowId xmlns:a16="http://schemas.microsoft.com/office/drawing/2014/main" val="3616268293"/>
                  </a:ext>
                </a:extLst>
              </a:tr>
              <a:tr h="949963">
                <a:tc>
                  <a:txBody>
                    <a:bodyPr/>
                    <a:lstStyle/>
                    <a:p>
                      <a:r>
                        <a:rPr lang="en-US" sz="1200" dirty="0"/>
                        <a:t>Adults and children</a:t>
                      </a:r>
                      <a:r>
                        <a:rPr lang="en-US" sz="1200" baseline="0" dirty="0"/>
                        <a:t> in lessons together</a:t>
                      </a:r>
                      <a:endParaRPr lang="en-US" sz="1200" dirty="0"/>
                    </a:p>
                  </a:txBody>
                  <a:tcPr/>
                </a:tc>
                <a:tc>
                  <a:txBody>
                    <a:bodyPr/>
                    <a:lstStyle/>
                    <a:p>
                      <a:r>
                        <a:rPr lang="en-US" sz="1200" dirty="0"/>
                        <a:t>It can work</a:t>
                      </a:r>
                      <a:r>
                        <a:rPr lang="en-US" sz="1200" baseline="0" dirty="0"/>
                        <a:t> really well and benefit both</a:t>
                      </a:r>
                      <a:endParaRPr lang="en-US" sz="1200" dirty="0"/>
                    </a:p>
                  </a:txBody>
                  <a:tcPr/>
                </a:tc>
                <a:tc>
                  <a:txBody>
                    <a:bodyPr/>
                    <a:lstStyle/>
                    <a:p>
                      <a:pPr marL="171450" indent="-171450">
                        <a:buFont typeface="Arial" panose="020B0604020202020204" pitchFamily="34" charset="0"/>
                        <a:buChar char="•"/>
                      </a:pPr>
                      <a:r>
                        <a:rPr lang="en-US" sz="1200" dirty="0"/>
                        <a:t>Arrange</a:t>
                      </a:r>
                      <a:r>
                        <a:rPr lang="en-US" sz="1200" baseline="0" dirty="0"/>
                        <a:t> jumping lessons by rider ability.   Arrange flat lessons by rider age.</a:t>
                      </a:r>
                    </a:p>
                    <a:p>
                      <a:pPr marL="171450" indent="-171450">
                        <a:buFont typeface="Arial" panose="020B0604020202020204" pitchFamily="34" charset="0"/>
                        <a:buChar char="•"/>
                      </a:pPr>
                      <a:r>
                        <a:rPr lang="en-US" sz="1200" baseline="0" dirty="0"/>
                        <a:t>Ensure instructor ability to engage multiple learning styles</a:t>
                      </a:r>
                      <a:endParaRPr lang="en-US" sz="1200" dirty="0"/>
                    </a:p>
                  </a:txBody>
                  <a:tcPr/>
                </a:tc>
                <a:extLst>
                  <a:ext uri="{0D108BD9-81ED-4DB2-BD59-A6C34878D82A}">
                    <a16:rowId xmlns:a16="http://schemas.microsoft.com/office/drawing/2014/main" val="4289882403"/>
                  </a:ext>
                </a:extLst>
              </a:tr>
              <a:tr h="2270751">
                <a:tc>
                  <a:txBody>
                    <a:bodyPr/>
                    <a:lstStyle/>
                    <a:p>
                      <a:r>
                        <a:rPr lang="en-US" sz="1200" dirty="0"/>
                        <a:t>Horse Management requirements put off adults</a:t>
                      </a:r>
                    </a:p>
                  </a:txBody>
                  <a:tcPr/>
                </a:tc>
                <a:tc>
                  <a:txBody>
                    <a:bodyPr/>
                    <a:lstStyle/>
                    <a:p>
                      <a:pPr marL="171450" indent="-171450">
                        <a:buFont typeface="Arial" panose="020B0604020202020204" pitchFamily="34" charset="0"/>
                        <a:buChar char="•"/>
                      </a:pPr>
                      <a:r>
                        <a:rPr lang="en-US" sz="1200" dirty="0"/>
                        <a:t>Most experienced</a:t>
                      </a:r>
                      <a:r>
                        <a:rPr lang="en-US" sz="1200" baseline="0" dirty="0"/>
                        <a:t> adult horsemen have good standards of horse care, equipment, and handling.</a:t>
                      </a:r>
                    </a:p>
                    <a:p>
                      <a:pPr marL="171450" indent="-171450">
                        <a:buFont typeface="Arial" panose="020B0604020202020204" pitchFamily="34" charset="0"/>
                        <a:buChar char="•"/>
                      </a:pPr>
                      <a:r>
                        <a:rPr lang="en-US" sz="1200" baseline="0" dirty="0"/>
                        <a:t>Many have greater knowledge than PC SOPs.</a:t>
                      </a:r>
                    </a:p>
                    <a:p>
                      <a:pPr marL="171450" indent="-171450">
                        <a:buFont typeface="Arial" panose="020B0604020202020204" pitchFamily="34" charset="0"/>
                        <a:buChar char="•"/>
                      </a:pPr>
                      <a:r>
                        <a:rPr lang="en-US" sz="1200" baseline="0" dirty="0"/>
                        <a:t>HMX will have ‘required equipment’ </a:t>
                      </a:r>
                      <a:r>
                        <a:rPr lang="en-US" sz="1200" u="sng" baseline="0" dirty="0"/>
                        <a:t>and then some</a:t>
                      </a:r>
                      <a:r>
                        <a:rPr lang="en-US" sz="1200" baseline="0" dirty="0"/>
                        <a:t> in their truck or trailer at any given moment.</a:t>
                      </a:r>
                    </a:p>
                    <a:p>
                      <a:pPr marL="171450" indent="-171450">
                        <a:buFont typeface="Arial" panose="020B0604020202020204" pitchFamily="34" charset="0"/>
                        <a:buChar char="•"/>
                      </a:pPr>
                      <a:r>
                        <a:rPr lang="en-US" sz="1200" baseline="0" dirty="0"/>
                        <a:t>Inexperienced HMX welcome HM education.</a:t>
                      </a:r>
                      <a:endParaRPr lang="en-US" sz="1200" dirty="0"/>
                    </a:p>
                  </a:txBody>
                  <a:tcPr/>
                </a:tc>
                <a:tc>
                  <a:txBody>
                    <a:bodyPr/>
                    <a:lstStyle/>
                    <a:p>
                      <a:pPr marL="171450" indent="-171450">
                        <a:buFont typeface="Arial" panose="020B0604020202020204" pitchFamily="34" charset="0"/>
                        <a:buChar char="•"/>
                      </a:pPr>
                      <a:r>
                        <a:rPr lang="en-US" sz="1200" dirty="0"/>
                        <a:t>Be sensitive to adult perspective.</a:t>
                      </a:r>
                      <a:r>
                        <a:rPr lang="en-US" sz="1200" baseline="0" dirty="0"/>
                        <a:t>  Always put in context of ‘why’ pony club does it this way. </a:t>
                      </a:r>
                    </a:p>
                    <a:p>
                      <a:pPr marL="171450" indent="-171450">
                        <a:buFont typeface="Arial" panose="020B0604020202020204" pitchFamily="34" charset="0"/>
                        <a:buChar char="•"/>
                      </a:pPr>
                      <a:r>
                        <a:rPr lang="en-US" sz="1200" baseline="0" dirty="0"/>
                        <a:t>Be respectful and listen to other perspectives and experience of horse care.</a:t>
                      </a:r>
                    </a:p>
                    <a:p>
                      <a:pPr marL="171450" indent="-171450">
                        <a:buFont typeface="Arial" panose="020B0604020202020204" pitchFamily="34" charset="0"/>
                        <a:buChar char="•"/>
                      </a:pPr>
                      <a:r>
                        <a:rPr lang="en-US" sz="1200" baseline="0" dirty="0"/>
                        <a:t>Allow pony clubbers to explain ‘things’ to HMX.  Can be fun and result in learning for both.</a:t>
                      </a:r>
                    </a:p>
                    <a:p>
                      <a:pPr marL="171450" indent="-171450">
                        <a:buFont typeface="Arial" panose="020B0604020202020204" pitchFamily="34" charset="0"/>
                        <a:buChar char="•"/>
                      </a:pPr>
                      <a:r>
                        <a:rPr lang="en-US" sz="1200" baseline="0" dirty="0"/>
                        <a:t>Approach with humor and flexibility </a:t>
                      </a:r>
                      <a:r>
                        <a:rPr lang="en-US" sz="1200" baseline="0" dirty="0" err="1"/>
                        <a:t>esp</a:t>
                      </a:r>
                      <a:r>
                        <a:rPr lang="en-US" sz="1200" baseline="0" dirty="0"/>
                        <a:t> at rallies.</a:t>
                      </a:r>
                      <a:endParaRPr lang="en-US" sz="1200" dirty="0"/>
                    </a:p>
                  </a:txBody>
                  <a:tcPr/>
                </a:tc>
                <a:extLst>
                  <a:ext uri="{0D108BD9-81ED-4DB2-BD59-A6C34878D82A}">
                    <a16:rowId xmlns:a16="http://schemas.microsoft.com/office/drawing/2014/main" val="257608821"/>
                  </a:ext>
                </a:extLst>
              </a:tr>
            </a:tbl>
          </a:graphicData>
        </a:graphic>
      </p:graphicFrame>
    </p:spTree>
    <p:extLst>
      <p:ext uri="{BB962C8B-B14F-4D97-AF65-F5344CB8AC3E}">
        <p14:creationId xmlns:p14="http://schemas.microsoft.com/office/powerpoint/2010/main" val="300602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8306C9B-4AE4-45A2-9805-74E725DF008E}"/>
              </a:ext>
            </a:extLst>
          </p:cNvPr>
          <p:cNvGraphicFramePr>
            <a:graphicFrameLocks/>
          </p:cNvGraphicFramePr>
          <p:nvPr>
            <p:extLst>
              <p:ext uri="{D42A27DB-BD31-4B8C-83A1-F6EECF244321}">
                <p14:modId xmlns:p14="http://schemas.microsoft.com/office/powerpoint/2010/main" val="4276746800"/>
              </p:ext>
            </p:extLst>
          </p:nvPr>
        </p:nvGraphicFramePr>
        <p:xfrm>
          <a:off x="335056" y="1002836"/>
          <a:ext cx="3899646" cy="23701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8" name="Title 1"/>
          <p:cNvSpPr>
            <a:spLocks noGrp="1"/>
          </p:cNvSpPr>
          <p:nvPr>
            <p:ph type="title"/>
          </p:nvPr>
        </p:nvSpPr>
        <p:spPr>
          <a:xfrm>
            <a:off x="1139638" y="1"/>
            <a:ext cx="7886700" cy="959224"/>
          </a:xfrm>
        </p:spPr>
        <p:txBody>
          <a:bodyPr>
            <a:normAutofit/>
          </a:bodyPr>
          <a:lstStyle/>
          <a:p>
            <a:pPr algn="r"/>
            <a:r>
              <a:rPr lang="en-US" sz="2400" dirty="0"/>
              <a:t>USPC </a:t>
            </a:r>
            <a:r>
              <a:rPr lang="en-US" sz="2400" dirty="0" err="1"/>
              <a:t>Horsemasters</a:t>
            </a:r>
            <a:r>
              <a:rPr lang="en-US" sz="2400" dirty="0"/>
              <a:t> membership</a:t>
            </a:r>
          </a:p>
        </p:txBody>
      </p:sp>
      <p:sp>
        <p:nvSpPr>
          <p:cNvPr id="10" name="Content Placeholder 2"/>
          <p:cNvSpPr>
            <a:spLocks noGrp="1"/>
          </p:cNvSpPr>
          <p:nvPr>
            <p:ph idx="1"/>
          </p:nvPr>
        </p:nvSpPr>
        <p:spPr>
          <a:xfrm>
            <a:off x="1939737" y="3954805"/>
            <a:ext cx="5729568" cy="2032722"/>
          </a:xfrm>
        </p:spPr>
        <p:txBody>
          <a:bodyPr>
            <a:normAutofit fontScale="77500" lnSpcReduction="20000"/>
          </a:bodyPr>
          <a:lstStyle/>
          <a:p>
            <a:r>
              <a:rPr lang="en-US" sz="1800" dirty="0"/>
              <a:t>Total membership trending lower </a:t>
            </a:r>
          </a:p>
          <a:p>
            <a:pPr lvl="1"/>
            <a:r>
              <a:rPr lang="en-US" sz="1400" dirty="0"/>
              <a:t>11% decrease over 5 years, 24% decrease over last 8 years</a:t>
            </a:r>
          </a:p>
          <a:p>
            <a:r>
              <a:rPr lang="en-US" sz="1800" dirty="0" err="1"/>
              <a:t>Horsemasters</a:t>
            </a:r>
            <a:r>
              <a:rPr lang="en-US" sz="1800" dirty="0"/>
              <a:t> membership growing, but from zero base</a:t>
            </a:r>
          </a:p>
          <a:p>
            <a:pPr lvl="1"/>
            <a:r>
              <a:rPr lang="en-US" sz="1400" dirty="0"/>
              <a:t>102% increase over 5 years, 215% increase over last 8 years</a:t>
            </a:r>
          </a:p>
          <a:p>
            <a:pPr>
              <a:lnSpc>
                <a:spcPct val="120000"/>
              </a:lnSpc>
            </a:pPr>
            <a:r>
              <a:rPr lang="en-US" sz="1800" dirty="0">
                <a:highlight>
                  <a:srgbClr val="FFFF00"/>
                </a:highlight>
              </a:rPr>
              <a:t>HMX has grown to 11% of Total membership</a:t>
            </a:r>
            <a:r>
              <a:rPr lang="en-US" sz="1800" dirty="0"/>
              <a:t>, but is not great enough YET to offset decline in youth members.</a:t>
            </a:r>
          </a:p>
          <a:p>
            <a:r>
              <a:rPr lang="en-US" sz="1800" b="1" dirty="0"/>
              <a:t>38 of 42 Regions (90%) have HMX members.</a:t>
            </a:r>
          </a:p>
          <a:p>
            <a:r>
              <a:rPr lang="en-US" sz="1800" dirty="0"/>
              <a:t>There are 5 HMX only clubs in USPC at end 2016.</a:t>
            </a:r>
          </a:p>
          <a:p>
            <a:endParaRPr lang="en-US" sz="1800" dirty="0"/>
          </a:p>
        </p:txBody>
      </p:sp>
      <p:graphicFrame>
        <p:nvGraphicFramePr>
          <p:cNvPr id="11" name="Chart 10">
            <a:extLst>
              <a:ext uri="{FF2B5EF4-FFF2-40B4-BE49-F238E27FC236}">
                <a16:creationId xmlns:a16="http://schemas.microsoft.com/office/drawing/2014/main" id="{6695E2DD-E774-4835-91D5-186336D7C013}"/>
              </a:ext>
            </a:extLst>
          </p:cNvPr>
          <p:cNvGraphicFramePr>
            <a:graphicFrameLocks/>
          </p:cNvGraphicFramePr>
          <p:nvPr>
            <p:extLst>
              <p:ext uri="{D42A27DB-BD31-4B8C-83A1-F6EECF244321}">
                <p14:modId xmlns:p14="http://schemas.microsoft.com/office/powerpoint/2010/main" val="3759207731"/>
              </p:ext>
            </p:extLst>
          </p:nvPr>
        </p:nvGraphicFramePr>
        <p:xfrm>
          <a:off x="4804521" y="1012361"/>
          <a:ext cx="4088467" cy="23606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35056" y="3330550"/>
            <a:ext cx="4039719" cy="230832"/>
          </a:xfrm>
          <a:prstGeom prst="rect">
            <a:avLst/>
          </a:prstGeom>
          <a:noFill/>
        </p:spPr>
        <p:txBody>
          <a:bodyPr wrap="square" rtlCol="0">
            <a:spAutoFit/>
          </a:bodyPr>
          <a:lstStyle/>
          <a:p>
            <a:r>
              <a:rPr lang="en-US" sz="900" dirty="0"/>
              <a:t>* Note separate axis scales used to illustrate trends, but are not proportionate</a:t>
            </a:r>
          </a:p>
        </p:txBody>
      </p:sp>
    </p:spTree>
    <p:extLst>
      <p:ext uri="{BB962C8B-B14F-4D97-AF65-F5344CB8AC3E}">
        <p14:creationId xmlns:p14="http://schemas.microsoft.com/office/powerpoint/2010/main" val="167252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7300" y="59025"/>
            <a:ext cx="7886700" cy="861219"/>
          </a:xfrm>
        </p:spPr>
        <p:txBody>
          <a:bodyPr>
            <a:normAutofit/>
          </a:bodyPr>
          <a:lstStyle/>
          <a:p>
            <a:pPr algn="r"/>
            <a:r>
              <a:rPr lang="en-US" sz="2800" dirty="0"/>
              <a:t> </a:t>
            </a:r>
            <a:r>
              <a:rPr lang="en-US" sz="2400" dirty="0" err="1"/>
              <a:t>Horsemasters</a:t>
            </a:r>
            <a:r>
              <a:rPr lang="en-US" sz="2400" dirty="0"/>
              <a:t> History</a:t>
            </a:r>
            <a:endParaRPr lang="en-US" sz="2800" dirty="0"/>
          </a:p>
        </p:txBody>
      </p:sp>
      <p:sp>
        <p:nvSpPr>
          <p:cNvPr id="5" name="Content Placeholder 2"/>
          <p:cNvSpPr>
            <a:spLocks noGrp="1"/>
          </p:cNvSpPr>
          <p:nvPr>
            <p:ph idx="1"/>
          </p:nvPr>
        </p:nvSpPr>
        <p:spPr>
          <a:xfrm>
            <a:off x="816909" y="964773"/>
            <a:ext cx="7886700" cy="2855169"/>
          </a:xfrm>
        </p:spPr>
        <p:txBody>
          <a:bodyPr>
            <a:normAutofit lnSpcReduction="10000"/>
          </a:bodyPr>
          <a:lstStyle/>
          <a:p>
            <a:r>
              <a:rPr lang="en-US" sz="1800" dirty="0"/>
              <a:t>Conceived as ‘Adult Volunteer’ organization to support Clubs</a:t>
            </a:r>
          </a:p>
          <a:p>
            <a:r>
              <a:rPr lang="en-US" sz="1800" dirty="0"/>
              <a:t>2001 Pilot program launched</a:t>
            </a:r>
          </a:p>
          <a:p>
            <a:r>
              <a:rPr lang="en-US" sz="1800" dirty="0"/>
              <a:t>2007 </a:t>
            </a:r>
            <a:r>
              <a:rPr lang="en-US" sz="1800" dirty="0" err="1"/>
              <a:t>Horsemasters</a:t>
            </a:r>
            <a:r>
              <a:rPr lang="en-US" sz="1800" dirty="0"/>
              <a:t> became permanent program</a:t>
            </a:r>
          </a:p>
          <a:p>
            <a:r>
              <a:rPr lang="en-US" sz="1800" dirty="0"/>
              <a:t>2015  </a:t>
            </a:r>
            <a:r>
              <a:rPr lang="en-US" sz="1800" dirty="0" err="1"/>
              <a:t>Horsemasters</a:t>
            </a:r>
            <a:r>
              <a:rPr lang="en-US" sz="1800" dirty="0"/>
              <a:t> became regular ‘pony club members’</a:t>
            </a:r>
          </a:p>
          <a:p>
            <a:r>
              <a:rPr lang="en-US" sz="1800" dirty="0"/>
              <a:t>Membership data: </a:t>
            </a:r>
          </a:p>
          <a:p>
            <a:pPr lvl="1"/>
            <a:r>
              <a:rPr lang="en-US" sz="1400" dirty="0">
                <a:highlight>
                  <a:srgbClr val="FFFF00"/>
                </a:highlight>
              </a:rPr>
              <a:t>159 Pony Clubs have 863 HMX members  (34% of Clubs, 12% of their membership)</a:t>
            </a:r>
          </a:p>
          <a:p>
            <a:pPr lvl="1"/>
            <a:r>
              <a:rPr lang="en-US" sz="1400" dirty="0"/>
              <a:t>21 Riding Centers have 60 HMX members (21% of RCs, 4% of their membership)</a:t>
            </a:r>
          </a:p>
          <a:p>
            <a:pPr lvl="1"/>
            <a:r>
              <a:rPr lang="en-US" sz="1400" dirty="0">
                <a:highlight>
                  <a:srgbClr val="FFFF00"/>
                </a:highlight>
              </a:rPr>
              <a:t>Total 180 Clubs/RCs with 923 HMX = 31% penetration of Clubs/ RCs,  11% of USPC members</a:t>
            </a:r>
          </a:p>
          <a:p>
            <a:pPr lvl="1"/>
            <a:r>
              <a:rPr lang="en-US" sz="1400" dirty="0"/>
              <a:t>5 Pony Clubs are HMX only</a:t>
            </a:r>
          </a:p>
          <a:p>
            <a:endParaRPr lang="en-US" sz="1800" dirty="0"/>
          </a:p>
          <a:p>
            <a:pPr marL="457200" lvl="1" indent="0">
              <a:buNone/>
            </a:pPr>
            <a:endParaRPr lang="en-US" sz="1400" dirty="0"/>
          </a:p>
        </p:txBody>
      </p:sp>
      <p:cxnSp>
        <p:nvCxnSpPr>
          <p:cNvPr id="7" name="Straight Connector 6"/>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10" name="TextBox 9"/>
          <p:cNvSpPr txBox="1"/>
          <p:nvPr/>
        </p:nvSpPr>
        <p:spPr>
          <a:xfrm>
            <a:off x="6213755" y="6062003"/>
            <a:ext cx="4428564" cy="276999"/>
          </a:xfrm>
          <a:prstGeom prst="rect">
            <a:avLst/>
          </a:prstGeom>
          <a:noFill/>
        </p:spPr>
        <p:txBody>
          <a:bodyPr wrap="square" rtlCol="0">
            <a:spAutoFit/>
          </a:bodyPr>
          <a:lstStyle/>
          <a:p>
            <a:r>
              <a:rPr lang="en-US" sz="1200" i="1" dirty="0"/>
              <a:t>USPC Annual Meeting Los Angeles, Jan 2017</a:t>
            </a:r>
          </a:p>
        </p:txBody>
      </p:sp>
      <p:sp>
        <p:nvSpPr>
          <p:cNvPr id="6" name="Rectangle 5"/>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2259108" y="3958442"/>
            <a:ext cx="1846730" cy="369332"/>
          </a:xfrm>
          <a:prstGeom prst="rect">
            <a:avLst/>
          </a:prstGeom>
          <a:noFill/>
        </p:spPr>
        <p:txBody>
          <a:bodyPr wrap="square" rtlCol="0">
            <a:spAutoFit/>
          </a:bodyPr>
          <a:lstStyle/>
          <a:p>
            <a:r>
              <a:rPr lang="en-US" i="1" dirty="0"/>
              <a:t>..by the numbers</a:t>
            </a:r>
          </a:p>
        </p:txBody>
      </p:sp>
      <p:pic>
        <p:nvPicPr>
          <p:cNvPr id="31" name="Picture 30"/>
          <p:cNvPicPr>
            <a:picLocks noChangeAspect="1"/>
          </p:cNvPicPr>
          <p:nvPr/>
        </p:nvPicPr>
        <p:blipFill>
          <a:blip r:embed="rId3"/>
          <a:stretch>
            <a:fillRect/>
          </a:stretch>
        </p:blipFill>
        <p:spPr>
          <a:xfrm>
            <a:off x="164866" y="3631157"/>
            <a:ext cx="1986663" cy="2580081"/>
          </a:xfrm>
          <a:prstGeom prst="rect">
            <a:avLst/>
          </a:prstGeom>
        </p:spPr>
      </p:pic>
      <p:sp>
        <p:nvSpPr>
          <p:cNvPr id="32" name="TextBox 31"/>
          <p:cNvSpPr txBox="1"/>
          <p:nvPr/>
        </p:nvSpPr>
        <p:spPr>
          <a:xfrm>
            <a:off x="2823883" y="4810396"/>
            <a:ext cx="5020234" cy="646331"/>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b="1" dirty="0"/>
              <a:t>Two thirds of USPC clubs do not have any </a:t>
            </a:r>
            <a:r>
              <a:rPr lang="en-US" b="1" dirty="0" err="1"/>
              <a:t>Horsemasters</a:t>
            </a:r>
            <a:r>
              <a:rPr lang="en-US" b="1" dirty="0"/>
              <a:t> members 15 years into the program</a:t>
            </a:r>
            <a:r>
              <a:rPr lang="en-US" dirty="0"/>
              <a:t>.</a:t>
            </a:r>
          </a:p>
        </p:txBody>
      </p:sp>
    </p:spTree>
    <p:extLst>
      <p:ext uri="{BB962C8B-B14F-4D97-AF65-F5344CB8AC3E}">
        <p14:creationId xmlns:p14="http://schemas.microsoft.com/office/powerpoint/2010/main" val="383413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809" y="240506"/>
            <a:ext cx="7886700" cy="597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Carolina Region</a:t>
            </a:r>
          </a:p>
        </p:txBody>
      </p:sp>
      <p:sp>
        <p:nvSpPr>
          <p:cNvPr id="6" name="Rectangle 5"/>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 name="Straight Connector 6"/>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8" y="206375"/>
            <a:ext cx="13049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11" name="Content Placeholder 2"/>
          <p:cNvSpPr>
            <a:spLocks noGrp="1"/>
          </p:cNvSpPr>
          <p:nvPr>
            <p:ph idx="1"/>
          </p:nvPr>
        </p:nvSpPr>
        <p:spPr>
          <a:xfrm>
            <a:off x="260332" y="1786092"/>
            <a:ext cx="3667750" cy="3366544"/>
          </a:xfrm>
        </p:spPr>
        <p:txBody>
          <a:bodyPr>
            <a:normAutofit/>
          </a:bodyPr>
          <a:lstStyle/>
          <a:p>
            <a:r>
              <a:rPr lang="en-US" sz="1800" dirty="0"/>
              <a:t>History</a:t>
            </a:r>
          </a:p>
          <a:p>
            <a:pPr lvl="1"/>
            <a:r>
              <a:rPr lang="en-US" sz="1400" dirty="0"/>
              <a:t>Early adopters HMX</a:t>
            </a:r>
          </a:p>
          <a:p>
            <a:pPr lvl="1"/>
            <a:r>
              <a:rPr lang="en-US" sz="1400" dirty="0"/>
              <a:t>Strong HMX  advocate - Susan Poulton</a:t>
            </a:r>
          </a:p>
          <a:p>
            <a:pPr lvl="1"/>
            <a:endParaRPr lang="en-US" sz="1400" dirty="0"/>
          </a:p>
          <a:p>
            <a:r>
              <a:rPr lang="en-US" sz="1800" dirty="0"/>
              <a:t>2016 membership profile </a:t>
            </a:r>
          </a:p>
          <a:p>
            <a:pPr lvl="1"/>
            <a:r>
              <a:rPr lang="en-US" sz="1400" dirty="0"/>
              <a:t>HMX 6 of 16 clubs , ~40% of clubs</a:t>
            </a:r>
          </a:p>
          <a:p>
            <a:pPr lvl="1"/>
            <a:r>
              <a:rPr lang="en-US" sz="1400" dirty="0"/>
              <a:t>HMX 17% of Region members</a:t>
            </a:r>
          </a:p>
          <a:p>
            <a:pPr lvl="1"/>
            <a:endParaRPr lang="en-US" sz="1400" dirty="0"/>
          </a:p>
          <a:p>
            <a:r>
              <a:rPr lang="en-US" sz="1800" dirty="0"/>
              <a:t>Eno Triangle Masters established separate club 2015</a:t>
            </a:r>
          </a:p>
          <a:p>
            <a:r>
              <a:rPr lang="en-US" sz="1800" dirty="0"/>
              <a:t>HMX not in Riding Centers</a:t>
            </a:r>
          </a:p>
          <a:p>
            <a:endParaRPr lang="en-US" sz="1800" dirty="0"/>
          </a:p>
          <a:p>
            <a:endParaRPr lang="en-US" sz="1800" dirty="0"/>
          </a:p>
        </p:txBody>
      </p:sp>
      <p:sp>
        <p:nvSpPr>
          <p:cNvPr id="12" name="Rectangle 6"/>
          <p:cNvSpPr>
            <a:spLocks noChangeArrowheads="1"/>
          </p:cNvSpPr>
          <p:nvPr/>
        </p:nvSpPr>
        <p:spPr bwMode="auto">
          <a:xfrm>
            <a:off x="4291619" y="1119188"/>
            <a:ext cx="2535237" cy="5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ts val="1800"/>
              </a:lnSpc>
              <a:spcBef>
                <a:spcPct val="0"/>
              </a:spcBef>
              <a:buFontTx/>
              <a:buNone/>
            </a:pPr>
            <a:r>
              <a:rPr lang="en-US" altLang="en-US" sz="1200" dirty="0">
                <a:highlight>
                  <a:srgbClr val="00FFFF"/>
                </a:highlight>
                <a:latin typeface="Arial" panose="020B0604020202020204" pitchFamily="34" charset="0"/>
              </a:rPr>
              <a:t>Greenville Foothills</a:t>
            </a:r>
          </a:p>
          <a:p>
            <a:pPr>
              <a:lnSpc>
                <a:spcPts val="1800"/>
              </a:lnSpc>
              <a:spcBef>
                <a:spcPct val="0"/>
              </a:spcBef>
              <a:buFontTx/>
              <a:buNone/>
            </a:pPr>
            <a:r>
              <a:rPr lang="en-US" altLang="en-US" sz="1200" dirty="0">
                <a:latin typeface="Arial" panose="020B0604020202020204" pitchFamily="34" charset="0"/>
              </a:rPr>
              <a:t>Eno Triangle</a:t>
            </a:r>
          </a:p>
          <a:p>
            <a:pPr>
              <a:lnSpc>
                <a:spcPts val="1800"/>
              </a:lnSpc>
              <a:spcBef>
                <a:spcPct val="0"/>
              </a:spcBef>
              <a:buFontTx/>
              <a:buNone/>
            </a:pPr>
            <a:r>
              <a:rPr lang="en-US" altLang="en-US" sz="1200" dirty="0">
                <a:highlight>
                  <a:srgbClr val="00FFFF"/>
                </a:highlight>
                <a:latin typeface="Arial" panose="020B0604020202020204" pitchFamily="34" charset="0"/>
              </a:rPr>
              <a:t>Yadkin Valley Hounds</a:t>
            </a:r>
          </a:p>
          <a:p>
            <a:pPr>
              <a:lnSpc>
                <a:spcPts val="1800"/>
              </a:lnSpc>
              <a:spcBef>
                <a:spcPct val="0"/>
              </a:spcBef>
              <a:buFontTx/>
              <a:buNone/>
            </a:pPr>
            <a:r>
              <a:rPr lang="en-US" altLang="en-US" sz="1200" dirty="0">
                <a:highlight>
                  <a:srgbClr val="00FFFF"/>
                </a:highlight>
                <a:latin typeface="Arial" panose="020B0604020202020204" pitchFamily="34" charset="0"/>
              </a:rPr>
              <a:t>Eno Triangle Master</a:t>
            </a:r>
          </a:p>
          <a:p>
            <a:pPr>
              <a:lnSpc>
                <a:spcPts val="1800"/>
              </a:lnSpc>
              <a:spcBef>
                <a:spcPct val="0"/>
              </a:spcBef>
              <a:buFontTx/>
              <a:buNone/>
            </a:pPr>
            <a:endParaRPr lang="en-US" altLang="en-US" sz="1200" dirty="0">
              <a:latin typeface="Arial" panose="020B0604020202020204" pitchFamily="34" charset="0"/>
            </a:endParaRPr>
          </a:p>
          <a:p>
            <a:pPr>
              <a:lnSpc>
                <a:spcPts val="1800"/>
              </a:lnSpc>
              <a:spcBef>
                <a:spcPct val="0"/>
              </a:spcBef>
              <a:buFontTx/>
              <a:buNone/>
            </a:pPr>
            <a:r>
              <a:rPr lang="en-US" altLang="en-US" sz="1200" dirty="0">
                <a:latin typeface="Arial" panose="020B0604020202020204" pitchFamily="34" charset="0"/>
              </a:rPr>
              <a:t>Hidden "K" Stable RC</a:t>
            </a:r>
          </a:p>
          <a:p>
            <a:pPr>
              <a:lnSpc>
                <a:spcPts val="1800"/>
              </a:lnSpc>
              <a:spcBef>
                <a:spcPct val="0"/>
              </a:spcBef>
              <a:buFontTx/>
              <a:buNone/>
            </a:pPr>
            <a:r>
              <a:rPr lang="en-US" altLang="en-US" sz="1200" dirty="0">
                <a:highlight>
                  <a:srgbClr val="00FFFF"/>
                </a:highlight>
                <a:latin typeface="Arial" panose="020B0604020202020204" pitchFamily="34" charset="0"/>
              </a:rPr>
              <a:t>River Valley</a:t>
            </a:r>
          </a:p>
          <a:p>
            <a:pPr>
              <a:lnSpc>
                <a:spcPts val="1800"/>
              </a:lnSpc>
              <a:spcBef>
                <a:spcPct val="0"/>
              </a:spcBef>
              <a:buFontTx/>
              <a:buNone/>
            </a:pPr>
            <a:r>
              <a:rPr lang="en-US" altLang="en-US" sz="1200" dirty="0">
                <a:highlight>
                  <a:srgbClr val="00FFFF"/>
                </a:highlight>
                <a:latin typeface="Arial" panose="020B0604020202020204" pitchFamily="34" charset="0"/>
              </a:rPr>
              <a:t>Rocky River</a:t>
            </a:r>
          </a:p>
          <a:p>
            <a:pPr>
              <a:lnSpc>
                <a:spcPts val="1800"/>
              </a:lnSpc>
              <a:spcBef>
                <a:spcPct val="0"/>
              </a:spcBef>
              <a:buFontTx/>
              <a:buNone/>
            </a:pPr>
            <a:r>
              <a:rPr lang="en-US" altLang="en-US" sz="1200" dirty="0">
                <a:latin typeface="Arial" panose="020B0604020202020204" pitchFamily="34" charset="0"/>
              </a:rPr>
              <a:t>Brickhouse Equestrian Center</a:t>
            </a:r>
          </a:p>
          <a:p>
            <a:pPr>
              <a:lnSpc>
                <a:spcPts val="1800"/>
              </a:lnSpc>
              <a:spcBef>
                <a:spcPct val="0"/>
              </a:spcBef>
              <a:buFontTx/>
              <a:buNone/>
            </a:pPr>
            <a:endParaRPr lang="en-US" altLang="en-US" sz="1200" dirty="0">
              <a:latin typeface="Arial" panose="020B0604020202020204" pitchFamily="34" charset="0"/>
            </a:endParaRPr>
          </a:p>
          <a:p>
            <a:pPr>
              <a:lnSpc>
                <a:spcPts val="1800"/>
              </a:lnSpc>
              <a:spcBef>
                <a:spcPct val="0"/>
              </a:spcBef>
              <a:buFontTx/>
              <a:buNone/>
            </a:pPr>
            <a:r>
              <a:rPr lang="en-US" altLang="en-US" sz="1200" dirty="0" err="1">
                <a:latin typeface="Arial" panose="020B0604020202020204" pitchFamily="34" charset="0"/>
              </a:rPr>
              <a:t>Lowcountry</a:t>
            </a:r>
            <a:endParaRPr lang="en-US" altLang="en-US" sz="1200" dirty="0">
              <a:latin typeface="Arial" panose="020B0604020202020204" pitchFamily="34" charset="0"/>
            </a:endParaRPr>
          </a:p>
          <a:p>
            <a:pPr>
              <a:lnSpc>
                <a:spcPts val="1800"/>
              </a:lnSpc>
              <a:spcBef>
                <a:spcPct val="0"/>
              </a:spcBef>
              <a:buFontTx/>
              <a:buNone/>
            </a:pPr>
            <a:r>
              <a:rPr lang="en-US" altLang="en-US" sz="1200" dirty="0">
                <a:latin typeface="Arial" panose="020B0604020202020204" pitchFamily="34" charset="0"/>
              </a:rPr>
              <a:t>Cardinal II</a:t>
            </a:r>
          </a:p>
          <a:p>
            <a:pPr>
              <a:lnSpc>
                <a:spcPts val="1800"/>
              </a:lnSpc>
              <a:spcBef>
                <a:spcPct val="0"/>
              </a:spcBef>
              <a:buFontTx/>
              <a:buNone/>
            </a:pPr>
            <a:r>
              <a:rPr lang="en-US" altLang="en-US" sz="1200" dirty="0">
                <a:latin typeface="Arial" panose="020B0604020202020204" pitchFamily="34" charset="0"/>
              </a:rPr>
              <a:t>Pee Dee</a:t>
            </a:r>
          </a:p>
          <a:p>
            <a:pPr>
              <a:lnSpc>
                <a:spcPts val="1800"/>
              </a:lnSpc>
              <a:spcBef>
                <a:spcPct val="0"/>
              </a:spcBef>
              <a:buFontTx/>
              <a:buNone/>
            </a:pPr>
            <a:r>
              <a:rPr lang="en-US" altLang="en-US" sz="1200" dirty="0">
                <a:latin typeface="Arial" panose="020B0604020202020204" pitchFamily="34" charset="0"/>
              </a:rPr>
              <a:t>Aiken County</a:t>
            </a:r>
          </a:p>
          <a:p>
            <a:pPr>
              <a:lnSpc>
                <a:spcPts val="1800"/>
              </a:lnSpc>
              <a:spcBef>
                <a:spcPct val="0"/>
              </a:spcBef>
              <a:buFontTx/>
              <a:buNone/>
            </a:pPr>
            <a:endParaRPr lang="en-US" altLang="en-US" sz="1200" dirty="0">
              <a:latin typeface="Arial" panose="020B0604020202020204" pitchFamily="34" charset="0"/>
            </a:endParaRPr>
          </a:p>
          <a:p>
            <a:pPr>
              <a:lnSpc>
                <a:spcPts val="1800"/>
              </a:lnSpc>
              <a:spcBef>
                <a:spcPct val="0"/>
              </a:spcBef>
              <a:buFontTx/>
              <a:buNone/>
            </a:pPr>
            <a:r>
              <a:rPr lang="en-US" altLang="en-US" sz="1200" dirty="0">
                <a:latin typeface="Arial" panose="020B0604020202020204" pitchFamily="34" charset="0"/>
              </a:rPr>
              <a:t>Moore County</a:t>
            </a:r>
          </a:p>
          <a:p>
            <a:pPr>
              <a:lnSpc>
                <a:spcPts val="1800"/>
              </a:lnSpc>
              <a:spcBef>
                <a:spcPct val="0"/>
              </a:spcBef>
              <a:buFontTx/>
              <a:buNone/>
            </a:pPr>
            <a:r>
              <a:rPr lang="en-US" altLang="en-US" sz="1200" dirty="0">
                <a:latin typeface="Arial" panose="020B0604020202020204" pitchFamily="34" charset="0"/>
              </a:rPr>
              <a:t>Triad</a:t>
            </a:r>
          </a:p>
          <a:p>
            <a:pPr>
              <a:lnSpc>
                <a:spcPts val="1800"/>
              </a:lnSpc>
              <a:spcBef>
                <a:spcPct val="0"/>
              </a:spcBef>
              <a:buFontTx/>
              <a:buNone/>
            </a:pPr>
            <a:r>
              <a:rPr lang="en-US" altLang="en-US" sz="1200" dirty="0">
                <a:highlight>
                  <a:srgbClr val="00FFFF"/>
                </a:highlight>
                <a:latin typeface="Arial" panose="020B0604020202020204" pitchFamily="34" charset="0"/>
              </a:rPr>
              <a:t>Sandy Ridge</a:t>
            </a:r>
          </a:p>
          <a:p>
            <a:pPr>
              <a:lnSpc>
                <a:spcPts val="1800"/>
              </a:lnSpc>
              <a:spcBef>
                <a:spcPct val="0"/>
              </a:spcBef>
              <a:buFontTx/>
              <a:buNone/>
            </a:pPr>
            <a:r>
              <a:rPr lang="en-US" altLang="en-US" sz="1200" dirty="0">
                <a:latin typeface="Arial" panose="020B0604020202020204" pitchFamily="34" charset="0"/>
              </a:rPr>
              <a:t>Palmetto</a:t>
            </a:r>
          </a:p>
          <a:p>
            <a:pPr>
              <a:lnSpc>
                <a:spcPts val="1800"/>
              </a:lnSpc>
              <a:spcBef>
                <a:spcPct val="0"/>
              </a:spcBef>
              <a:buFontTx/>
              <a:buNone/>
            </a:pPr>
            <a:endParaRPr lang="en-US" altLang="en-US" sz="1200" dirty="0">
              <a:latin typeface="Arial" panose="020B0604020202020204" pitchFamily="34" charset="0"/>
            </a:endParaRPr>
          </a:p>
          <a:p>
            <a:pPr>
              <a:lnSpc>
                <a:spcPts val="1800"/>
              </a:lnSpc>
              <a:spcBef>
                <a:spcPct val="0"/>
              </a:spcBef>
              <a:buFontTx/>
              <a:buNone/>
            </a:pPr>
            <a:endParaRPr lang="en-US" altLang="en-US" sz="1200" dirty="0">
              <a:latin typeface="Arial" panose="020B0604020202020204" pitchFamily="34" charset="0"/>
            </a:endParaRPr>
          </a:p>
          <a:p>
            <a:pPr>
              <a:lnSpc>
                <a:spcPts val="1800"/>
              </a:lnSpc>
              <a:spcBef>
                <a:spcPct val="0"/>
              </a:spcBef>
              <a:buFontTx/>
              <a:buNone/>
            </a:pPr>
            <a:r>
              <a:rPr lang="en-US" altLang="en-US" sz="1200" dirty="0">
                <a:latin typeface="Arial" panose="020B0604020202020204" pitchFamily="34" charset="0"/>
              </a:rPr>
              <a:t>TOTAL REGION</a:t>
            </a:r>
          </a:p>
        </p:txBody>
      </p:sp>
      <p:sp>
        <p:nvSpPr>
          <p:cNvPr id="13" name="Rectangle 12"/>
          <p:cNvSpPr/>
          <p:nvPr/>
        </p:nvSpPr>
        <p:spPr>
          <a:xfrm>
            <a:off x="6505200" y="653209"/>
            <a:ext cx="3262312" cy="5632311"/>
          </a:xfrm>
          <a:prstGeom prst="rect">
            <a:avLst/>
          </a:prstGeom>
        </p:spPr>
        <p:txBody>
          <a:bodyPr>
            <a:spAutoFit/>
          </a:bodyPr>
          <a:lstStyle/>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 Oct 2016		</a:t>
            </a:r>
          </a:p>
          <a:p>
            <a:pPr defTabSz="914400" eaLnBrk="0" fontAlgn="base" hangingPunct="0">
              <a:lnSpc>
                <a:spcPts val="1800"/>
              </a:lnSpc>
              <a:spcBef>
                <a:spcPct val="0"/>
              </a:spcBef>
              <a:spcAft>
                <a:spcPct val="0"/>
              </a:spcAft>
              <a:defRPr/>
            </a:pPr>
            <a:r>
              <a:rPr lang="en-US" sz="1200" u="sng" dirty="0">
                <a:solidFill>
                  <a:prstClr val="black"/>
                </a:solidFill>
                <a:latin typeface="Arial" panose="020B0604020202020204" pitchFamily="34" charset="0"/>
                <a:ea typeface="ＭＳ Ｐゴシック" panose="020B0600070205080204" pitchFamily="34" charset="-128"/>
              </a:rPr>
              <a:t>Total	HMX	% HMX</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42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3</a:t>
            </a:r>
            <a:r>
              <a:rPr lang="en-US" sz="1200" dirty="0">
                <a:solidFill>
                  <a:prstClr val="black"/>
                </a:solidFill>
                <a:latin typeface="Arial" panose="020B0604020202020204" pitchFamily="34" charset="0"/>
                <a:ea typeface="ＭＳ Ｐゴシック" panose="020B0600070205080204" pitchFamily="34" charset="-128"/>
              </a:rPr>
              <a:t>	7%</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32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34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8</a:t>
            </a:r>
            <a:r>
              <a:rPr lang="en-US" sz="1200" dirty="0">
                <a:solidFill>
                  <a:prstClr val="black"/>
                </a:solidFill>
                <a:latin typeface="Arial" panose="020B0604020202020204" pitchFamily="34" charset="0"/>
                <a:ea typeface="ＭＳ Ｐゴシック" panose="020B0600070205080204" pitchFamily="34" charset="-128"/>
              </a:rPr>
              <a:t> 	23%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32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32</a:t>
            </a:r>
            <a:r>
              <a:rPr lang="en-US" sz="1200" dirty="0">
                <a:solidFill>
                  <a:prstClr val="black"/>
                </a:solidFill>
                <a:latin typeface="Arial" panose="020B0604020202020204" pitchFamily="34" charset="0"/>
                <a:ea typeface="ＭＳ Ｐゴシック" panose="020B0600070205080204" pitchFamily="34" charset="-128"/>
              </a:rPr>
              <a:t> 	100% </a:t>
            </a:r>
          </a:p>
          <a:p>
            <a:pPr defTabSz="914400" eaLnBrk="0" fontAlgn="base" hangingPunct="0">
              <a:lnSpc>
                <a:spcPts val="1800"/>
              </a:lnSpc>
              <a:spcBef>
                <a:spcPct val="0"/>
              </a:spcBef>
              <a:spcAft>
                <a:spcPct val="0"/>
              </a:spcAft>
              <a:defRPr/>
            </a:pPr>
            <a:endParaRPr lang="en-US" sz="1200"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26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36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8</a:t>
            </a:r>
            <a:r>
              <a:rPr lang="en-US" sz="1200" dirty="0">
                <a:solidFill>
                  <a:prstClr val="black"/>
                </a:solidFill>
                <a:latin typeface="Arial" panose="020B0604020202020204" pitchFamily="34" charset="0"/>
                <a:ea typeface="ＭＳ Ｐゴシック" panose="020B0600070205080204" pitchFamily="34" charset="-128"/>
              </a:rPr>
              <a:t> 	22%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17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4 </a:t>
            </a:r>
            <a:r>
              <a:rPr lang="en-US" sz="1200" dirty="0">
                <a:solidFill>
                  <a:prstClr val="black"/>
                </a:solidFill>
                <a:latin typeface="Arial" panose="020B0604020202020204" pitchFamily="34" charset="0"/>
                <a:ea typeface="ＭＳ Ｐゴシック" panose="020B0600070205080204" pitchFamily="34" charset="-128"/>
              </a:rPr>
              <a:t>	23%</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15 	0 	</a:t>
            </a:r>
          </a:p>
          <a:p>
            <a:pPr defTabSz="914400" eaLnBrk="0" fontAlgn="base" hangingPunct="0">
              <a:lnSpc>
                <a:spcPts val="1800"/>
              </a:lnSpc>
              <a:spcBef>
                <a:spcPct val="0"/>
              </a:spcBef>
              <a:spcAft>
                <a:spcPct val="0"/>
              </a:spcAft>
              <a:defRPr/>
            </a:pPr>
            <a:endParaRPr lang="en-US" sz="1200"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13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7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13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16 	0 	</a:t>
            </a:r>
          </a:p>
          <a:p>
            <a:pPr defTabSz="914400" eaLnBrk="0" fontAlgn="base" hangingPunct="0">
              <a:lnSpc>
                <a:spcPts val="1800"/>
              </a:lnSpc>
              <a:spcBef>
                <a:spcPct val="0"/>
              </a:spcBef>
              <a:spcAft>
                <a:spcPct val="0"/>
              </a:spcAft>
              <a:defRPr/>
            </a:pPr>
            <a:endParaRPr lang="en-US" sz="1200"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7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7 	0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4 	</a:t>
            </a:r>
            <a:r>
              <a:rPr lang="en-US" sz="1200" dirty="0">
                <a:solidFill>
                  <a:prstClr val="black"/>
                </a:solidFill>
                <a:highlight>
                  <a:srgbClr val="00FFFF"/>
                </a:highlight>
                <a:latin typeface="Arial" panose="020B0604020202020204" pitchFamily="34" charset="0"/>
                <a:ea typeface="ＭＳ Ｐゴシック" panose="020B0600070205080204" pitchFamily="34" charset="-128"/>
              </a:rPr>
              <a:t>2</a:t>
            </a:r>
            <a:r>
              <a:rPr lang="en-US" sz="1200" dirty="0">
                <a:solidFill>
                  <a:prstClr val="black"/>
                </a:solidFill>
                <a:latin typeface="Arial" panose="020B0604020202020204" pitchFamily="34" charset="0"/>
                <a:ea typeface="ＭＳ Ｐゴシック" panose="020B0600070205080204" pitchFamily="34" charset="-128"/>
              </a:rPr>
              <a:t> 	50%</a:t>
            </a:r>
          </a:p>
          <a:p>
            <a:pPr marL="228600" indent="-228600" defTabSz="914400" eaLnBrk="0" fontAlgn="base" hangingPunct="0">
              <a:lnSpc>
                <a:spcPts val="1800"/>
              </a:lnSpc>
              <a:spcBef>
                <a:spcPct val="0"/>
              </a:spcBef>
              <a:spcAft>
                <a:spcPct val="0"/>
              </a:spcAft>
              <a:buFontTx/>
              <a:buAutoNum type="arabicPlain" startAt="23"/>
              <a:defRPr/>
            </a:pPr>
            <a:r>
              <a:rPr lang="en-US" sz="1200" dirty="0">
                <a:solidFill>
                  <a:prstClr val="black"/>
                </a:solidFill>
                <a:latin typeface="Arial" panose="020B0604020202020204" pitchFamily="34" charset="0"/>
                <a:ea typeface="ＭＳ Ｐゴシック" panose="020B0600070205080204" pitchFamily="34" charset="-128"/>
              </a:rPr>
              <a:t>	0	</a:t>
            </a:r>
          </a:p>
          <a:p>
            <a:pPr marL="228600" indent="-228600" defTabSz="914400" eaLnBrk="0" fontAlgn="base" hangingPunct="0">
              <a:lnSpc>
                <a:spcPts val="1800"/>
              </a:lnSpc>
              <a:spcBef>
                <a:spcPct val="0"/>
              </a:spcBef>
              <a:spcAft>
                <a:spcPct val="0"/>
              </a:spcAft>
              <a:buFontTx/>
              <a:buAutoNum type="arabicPlain" startAt="23"/>
              <a:defRPr/>
            </a:pPr>
            <a:endParaRPr lang="en-US" sz="1200"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		</a:t>
            </a:r>
          </a:p>
          <a:p>
            <a:pPr defTabSz="914400" eaLnBrk="0" fontAlgn="base" hangingPunct="0">
              <a:lnSpc>
                <a:spcPts val="1800"/>
              </a:lnSpc>
              <a:spcBef>
                <a:spcPct val="0"/>
              </a:spcBef>
              <a:spcAft>
                <a:spcPct val="0"/>
              </a:spcAft>
              <a:defRPr/>
            </a:pPr>
            <a:r>
              <a:rPr lang="en-US" sz="1200" dirty="0">
                <a:solidFill>
                  <a:prstClr val="black"/>
                </a:solidFill>
                <a:latin typeface="Arial" panose="020B0604020202020204" pitchFamily="34" charset="0"/>
                <a:ea typeface="ＭＳ Ｐゴシック" panose="020B0600070205080204" pitchFamily="34" charset="-128"/>
              </a:rPr>
              <a:t>315 	</a:t>
            </a:r>
            <a:r>
              <a:rPr lang="en-US" sz="1200" b="1" dirty="0">
                <a:solidFill>
                  <a:prstClr val="black"/>
                </a:solidFill>
                <a:latin typeface="Arial" panose="020B0604020202020204" pitchFamily="34" charset="0"/>
                <a:ea typeface="ＭＳ Ｐゴシック" panose="020B0600070205080204" pitchFamily="34" charset="-128"/>
              </a:rPr>
              <a:t>53 	17%</a:t>
            </a:r>
          </a:p>
        </p:txBody>
      </p:sp>
    </p:spTree>
    <p:extLst>
      <p:ext uri="{BB962C8B-B14F-4D97-AF65-F5344CB8AC3E}">
        <p14:creationId xmlns:p14="http://schemas.microsoft.com/office/powerpoint/2010/main" val="362166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674" y="206375"/>
            <a:ext cx="7886700" cy="762607"/>
          </a:xfrm>
        </p:spPr>
        <p:txBody>
          <a:bodyPr>
            <a:normAutofit/>
          </a:bodyPr>
          <a:lstStyle/>
          <a:p>
            <a:pPr algn="r"/>
            <a:r>
              <a:rPr lang="en-US" sz="2400" dirty="0"/>
              <a:t>Who are these </a:t>
            </a:r>
            <a:r>
              <a:rPr lang="en-US" sz="2400" dirty="0" err="1"/>
              <a:t>Horsemasters</a:t>
            </a:r>
            <a:r>
              <a:rPr lang="en-US" sz="2400" dirty="0"/>
              <a:t>?</a:t>
            </a:r>
          </a:p>
        </p:txBody>
      </p:sp>
      <p:sp>
        <p:nvSpPr>
          <p:cNvPr id="5" name="Content Placeholder 2"/>
          <p:cNvSpPr>
            <a:spLocks noGrp="1"/>
          </p:cNvSpPr>
          <p:nvPr>
            <p:ph idx="1"/>
          </p:nvPr>
        </p:nvSpPr>
        <p:spPr>
          <a:xfrm>
            <a:off x="1420114" y="898335"/>
            <a:ext cx="7886700" cy="2177854"/>
          </a:xfrm>
        </p:spPr>
        <p:txBody>
          <a:bodyPr>
            <a:normAutofit fontScale="85000" lnSpcReduction="20000"/>
          </a:bodyPr>
          <a:lstStyle/>
          <a:p>
            <a:r>
              <a:rPr lang="en-US" sz="1800" dirty="0"/>
              <a:t>Majority are Experienced adult horse men and women </a:t>
            </a:r>
          </a:p>
          <a:p>
            <a:pPr lvl="1"/>
            <a:r>
              <a:rPr lang="en-US" sz="1400" dirty="0"/>
              <a:t>Grew up with horses, but not usually pony clubbers</a:t>
            </a:r>
          </a:p>
          <a:p>
            <a:pPr lvl="1"/>
            <a:r>
              <a:rPr lang="en-US" sz="1400" dirty="0"/>
              <a:t>Lifelong Horse owners</a:t>
            </a:r>
          </a:p>
          <a:p>
            <a:pPr lvl="1"/>
            <a:r>
              <a:rPr lang="en-US" sz="1400" dirty="0"/>
              <a:t>Adult amateur competitors</a:t>
            </a:r>
          </a:p>
          <a:p>
            <a:pPr lvl="1"/>
            <a:r>
              <a:rPr lang="en-US" sz="1400" dirty="0"/>
              <a:t>Foxhunters, Eventers, Dressage enthusiasts</a:t>
            </a:r>
          </a:p>
          <a:p>
            <a:r>
              <a:rPr lang="en-US" sz="1800" b="1" dirty="0"/>
              <a:t>Parents</a:t>
            </a:r>
            <a:r>
              <a:rPr lang="en-US" sz="1800" dirty="0"/>
              <a:t> of current youth members that want to participate in clinics/rallies</a:t>
            </a:r>
          </a:p>
          <a:p>
            <a:r>
              <a:rPr lang="en-US" sz="1800" b="1" dirty="0"/>
              <a:t>USPC graduates </a:t>
            </a:r>
            <a:r>
              <a:rPr lang="en-US" sz="1800" dirty="0"/>
              <a:t>– recent and older alum – many National certifications</a:t>
            </a:r>
          </a:p>
          <a:p>
            <a:r>
              <a:rPr lang="en-US" sz="1800" dirty="0"/>
              <a:t>Horse professionals – trainers, competitors, instructors</a:t>
            </a:r>
          </a:p>
          <a:p>
            <a:r>
              <a:rPr lang="en-US" sz="1800" b="1" dirty="0"/>
              <a:t>Friends</a:t>
            </a:r>
            <a:r>
              <a:rPr lang="en-US" sz="1800" dirty="0"/>
              <a:t> of pony club parents and HMX leaders</a:t>
            </a:r>
          </a:p>
          <a:p>
            <a:endParaRPr lang="en-US" sz="1800" dirty="0"/>
          </a:p>
        </p:txBody>
      </p:sp>
      <p:sp>
        <p:nvSpPr>
          <p:cNvPr id="6" name="Rectangle 5"/>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 name="Straight Connector 6"/>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10" name="TextBox 9"/>
          <p:cNvSpPr txBox="1"/>
          <p:nvPr/>
        </p:nvSpPr>
        <p:spPr>
          <a:xfrm>
            <a:off x="6303403" y="6062003"/>
            <a:ext cx="4428564" cy="276999"/>
          </a:xfrm>
          <a:prstGeom prst="rect">
            <a:avLst/>
          </a:prstGeom>
          <a:noFill/>
        </p:spPr>
        <p:txBody>
          <a:bodyPr wrap="square" rtlCol="0">
            <a:spAutoFit/>
          </a:bodyPr>
          <a:lstStyle/>
          <a:p>
            <a:r>
              <a:rPr lang="en-US" sz="1200" i="1" dirty="0"/>
              <a:t>USPC Annual Meeting Los Angeles, Jan 2017</a:t>
            </a:r>
          </a:p>
        </p:txBody>
      </p:sp>
      <p:graphicFrame>
        <p:nvGraphicFramePr>
          <p:cNvPr id="11" name="Chart 10">
            <a:extLst>
              <a:ext uri="{FF2B5EF4-FFF2-40B4-BE49-F238E27FC236}">
                <a16:creationId xmlns:a16="http://schemas.microsoft.com/office/drawing/2014/main" id="{DD4B5676-0148-41BE-86B2-607421FE8E1C}"/>
              </a:ext>
            </a:extLst>
          </p:cNvPr>
          <p:cNvGraphicFramePr>
            <a:graphicFrameLocks/>
          </p:cNvGraphicFramePr>
          <p:nvPr>
            <p:extLst>
              <p:ext uri="{D42A27DB-BD31-4B8C-83A1-F6EECF244321}">
                <p14:modId xmlns:p14="http://schemas.microsoft.com/office/powerpoint/2010/main" val="1547967424"/>
              </p:ext>
            </p:extLst>
          </p:nvPr>
        </p:nvGraphicFramePr>
        <p:xfrm>
          <a:off x="2072061" y="314010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6375"/>
            <a:ext cx="13049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736062" y="2849015"/>
            <a:ext cx="1872502" cy="784831"/>
          </a:xfrm>
          <a:prstGeom prst="rect">
            <a:avLst/>
          </a:prstGeom>
          <a:solidFill>
            <a:schemeClr val="accent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097764" y="2854405"/>
            <a:ext cx="1872502" cy="784831"/>
          </a:xfrm>
          <a:prstGeom prst="rect">
            <a:avLst/>
          </a:prstGeom>
          <a:solidFill>
            <a:srgbClr val="FFFF6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366" y="374190"/>
            <a:ext cx="2655354" cy="3436340"/>
          </a:xfrm>
          <a:prstGeom prst="rect">
            <a:avLst/>
          </a:prstGeom>
        </p:spPr>
      </p:pic>
      <p:sp>
        <p:nvSpPr>
          <p:cNvPr id="11" name="Title 1"/>
          <p:cNvSpPr txBox="1">
            <a:spLocks/>
          </p:cNvSpPr>
          <p:nvPr/>
        </p:nvSpPr>
        <p:spPr>
          <a:xfrm>
            <a:off x="1130674" y="206376"/>
            <a:ext cx="7886700" cy="5299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err="1"/>
              <a:t>Horsemasters</a:t>
            </a:r>
            <a:r>
              <a:rPr lang="en-US" sz="2400" dirty="0"/>
              <a:t> Models</a:t>
            </a:r>
          </a:p>
        </p:txBody>
      </p:sp>
      <p:sp>
        <p:nvSpPr>
          <p:cNvPr id="12" name="Content Placeholder 2"/>
          <p:cNvSpPr txBox="1">
            <a:spLocks/>
          </p:cNvSpPr>
          <p:nvPr/>
        </p:nvSpPr>
        <p:spPr>
          <a:xfrm>
            <a:off x="1524000" y="861750"/>
            <a:ext cx="7886700" cy="5219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Carolina Region has 3 working models of </a:t>
            </a:r>
            <a:r>
              <a:rPr lang="en-US" sz="1800" dirty="0" err="1"/>
              <a:t>Horsemaster</a:t>
            </a:r>
            <a:r>
              <a:rPr lang="en-US" sz="1800" dirty="0"/>
              <a:t> membership </a:t>
            </a:r>
          </a:p>
        </p:txBody>
      </p:sp>
      <p:sp>
        <p:nvSpPr>
          <p:cNvPr id="13" name="Rectangle 12"/>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4" name="Straight Connector 13"/>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16" name="TextBox 15"/>
          <p:cNvSpPr txBox="1"/>
          <p:nvPr/>
        </p:nvSpPr>
        <p:spPr>
          <a:xfrm>
            <a:off x="6303403" y="6062003"/>
            <a:ext cx="4428564" cy="276999"/>
          </a:xfrm>
          <a:prstGeom prst="rect">
            <a:avLst/>
          </a:prstGeom>
          <a:noFill/>
        </p:spPr>
        <p:txBody>
          <a:bodyPr wrap="square" rtlCol="0">
            <a:spAutoFit/>
          </a:bodyPr>
          <a:lstStyle/>
          <a:p>
            <a:r>
              <a:rPr lang="en-US" sz="1200" i="1" dirty="0"/>
              <a:t>USPC Annual Meeting Los Angeles, Jan 2017</a:t>
            </a:r>
          </a:p>
        </p:txBody>
      </p:sp>
      <p:pic>
        <p:nvPicPr>
          <p:cNvPr id="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6375"/>
            <a:ext cx="13049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174441" y="2839766"/>
            <a:ext cx="1625893" cy="830997"/>
          </a:xfrm>
          <a:prstGeom prst="rect">
            <a:avLst/>
          </a:prstGeom>
          <a:noFill/>
        </p:spPr>
        <p:txBody>
          <a:bodyPr wrap="none" rtlCol="0">
            <a:spAutoFit/>
          </a:bodyPr>
          <a:lstStyle/>
          <a:p>
            <a:pPr algn="ctr"/>
            <a:r>
              <a:rPr lang="en-US" sz="1600" dirty="0"/>
              <a:t>Preliminary level:</a:t>
            </a:r>
          </a:p>
          <a:p>
            <a:pPr algn="ctr"/>
            <a:r>
              <a:rPr lang="en-US" sz="1600" dirty="0"/>
              <a:t>Expanding</a:t>
            </a:r>
          </a:p>
          <a:p>
            <a:pPr algn="ctr"/>
            <a:r>
              <a:rPr lang="en-US" sz="1600" dirty="0"/>
              <a:t>Membership</a:t>
            </a:r>
          </a:p>
        </p:txBody>
      </p:sp>
      <p:sp>
        <p:nvSpPr>
          <p:cNvPr id="22" name="TextBox 21"/>
          <p:cNvSpPr txBox="1"/>
          <p:nvPr/>
        </p:nvSpPr>
        <p:spPr>
          <a:xfrm>
            <a:off x="3578775" y="2826603"/>
            <a:ext cx="2169304" cy="830997"/>
          </a:xfrm>
          <a:prstGeom prst="rect">
            <a:avLst/>
          </a:prstGeom>
          <a:noFill/>
        </p:spPr>
        <p:txBody>
          <a:bodyPr wrap="square" rtlCol="0">
            <a:spAutoFit/>
          </a:bodyPr>
          <a:lstStyle/>
          <a:p>
            <a:pPr algn="ctr"/>
            <a:r>
              <a:rPr lang="en-US" sz="1600" dirty="0"/>
              <a:t>Intermediate level:</a:t>
            </a:r>
          </a:p>
          <a:p>
            <a:pPr algn="ctr"/>
            <a:r>
              <a:rPr lang="en-US" sz="1600" dirty="0"/>
              <a:t>Evolving</a:t>
            </a:r>
          </a:p>
          <a:p>
            <a:pPr algn="ctr"/>
            <a:r>
              <a:rPr lang="en-US" sz="1600" dirty="0"/>
              <a:t>Participation</a:t>
            </a:r>
          </a:p>
        </p:txBody>
      </p:sp>
      <p:sp>
        <p:nvSpPr>
          <p:cNvPr id="26" name="TextBox 25"/>
          <p:cNvSpPr txBox="1"/>
          <p:nvPr/>
        </p:nvSpPr>
        <p:spPr>
          <a:xfrm>
            <a:off x="6486587" y="2466908"/>
            <a:ext cx="1178393" cy="230832"/>
          </a:xfrm>
          <a:prstGeom prst="rect">
            <a:avLst/>
          </a:prstGeom>
          <a:solidFill>
            <a:schemeClr val="bg1"/>
          </a:solidFill>
        </p:spPr>
        <p:txBody>
          <a:bodyPr wrap="square" rtlCol="0">
            <a:spAutoFit/>
          </a:bodyPr>
          <a:lstStyle/>
          <a:p>
            <a:r>
              <a:rPr lang="en-US" sz="900" dirty="0">
                <a:latin typeface="Gloucester MT Extra Condensed" panose="02030808020601010101" pitchFamily="18" charset="0"/>
                <a:cs typeface="Times New Roman" panose="02020603050405020304" pitchFamily="18" charset="0"/>
              </a:rPr>
              <a:t>ENO TRIANGLE MASTERS</a:t>
            </a:r>
          </a:p>
        </p:txBody>
      </p:sp>
      <p:sp>
        <p:nvSpPr>
          <p:cNvPr id="27" name="TextBox 26"/>
          <p:cNvSpPr txBox="1"/>
          <p:nvPr/>
        </p:nvSpPr>
        <p:spPr>
          <a:xfrm>
            <a:off x="1130674" y="3681186"/>
            <a:ext cx="2008094"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Rocky River PC,</a:t>
            </a:r>
          </a:p>
          <a:p>
            <a:pPr marL="171450" indent="-171450">
              <a:buFont typeface="Arial" panose="020B0604020202020204" pitchFamily="34" charset="0"/>
              <a:buChar char="•"/>
            </a:pPr>
            <a:r>
              <a:rPr lang="en-US" sz="1200" dirty="0"/>
              <a:t>Yadkin Valley Hunt PC</a:t>
            </a:r>
          </a:p>
          <a:p>
            <a:pPr marL="171450" indent="-171450">
              <a:buFont typeface="Arial" panose="020B0604020202020204" pitchFamily="34" charset="0"/>
              <a:buChar char="•"/>
            </a:pPr>
            <a:r>
              <a:rPr lang="en-US" sz="1200" dirty="0"/>
              <a:t>Mainly parents </a:t>
            </a:r>
          </a:p>
          <a:p>
            <a:pPr marL="171450" indent="-171450">
              <a:buFont typeface="Arial" panose="020B0604020202020204" pitchFamily="34" charset="0"/>
              <a:buChar char="•"/>
            </a:pPr>
            <a:r>
              <a:rPr lang="en-US" sz="1200" dirty="0"/>
              <a:t>Participate in clinics</a:t>
            </a:r>
          </a:p>
          <a:p>
            <a:pPr marL="171450" indent="-171450">
              <a:buFont typeface="Arial" panose="020B0604020202020204" pitchFamily="34" charset="0"/>
              <a:buChar char="•"/>
            </a:pPr>
            <a:r>
              <a:rPr lang="en-US" sz="1200" dirty="0"/>
              <a:t>Grouped with kids</a:t>
            </a:r>
          </a:p>
          <a:p>
            <a:pPr marL="171450" indent="-171450">
              <a:buFont typeface="Arial" panose="020B0604020202020204" pitchFamily="34" charset="0"/>
              <a:buChar char="•"/>
            </a:pPr>
            <a:r>
              <a:rPr lang="en-US" sz="1200" dirty="0"/>
              <a:t>Organize occasional club activities – trail ride</a:t>
            </a:r>
          </a:p>
          <a:p>
            <a:pPr marL="171450" indent="-171450">
              <a:buFont typeface="Arial" panose="020B0604020202020204" pitchFamily="34" charset="0"/>
              <a:buChar char="•"/>
            </a:pPr>
            <a:r>
              <a:rPr lang="en-US" sz="1200" dirty="0"/>
              <a:t>Fox Hunt members</a:t>
            </a:r>
          </a:p>
          <a:p>
            <a:endParaRPr lang="en-US" sz="1200" dirty="0"/>
          </a:p>
        </p:txBody>
      </p:sp>
      <p:sp>
        <p:nvSpPr>
          <p:cNvPr id="28" name="TextBox 27"/>
          <p:cNvSpPr txBox="1"/>
          <p:nvPr/>
        </p:nvSpPr>
        <p:spPr>
          <a:xfrm>
            <a:off x="6288005" y="3772422"/>
            <a:ext cx="2177209"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t>Stand alone club</a:t>
            </a:r>
          </a:p>
          <a:p>
            <a:pPr marL="171450" indent="-171450">
              <a:buFont typeface="Arial" panose="020B0604020202020204" pitchFamily="34" charset="0"/>
              <a:buChar char="•"/>
            </a:pPr>
            <a:r>
              <a:rPr lang="en-US" sz="1200" dirty="0"/>
              <a:t>Members mainly new to pony club</a:t>
            </a:r>
          </a:p>
          <a:p>
            <a:pPr marL="171450" indent="-171450">
              <a:buFont typeface="Arial" panose="020B0604020202020204" pitchFamily="34" charset="0"/>
              <a:buChar char="•"/>
            </a:pPr>
            <a:r>
              <a:rPr lang="en-US" sz="1200" dirty="0"/>
              <a:t>Parents, alumni, friends</a:t>
            </a:r>
          </a:p>
          <a:p>
            <a:pPr marL="171450" indent="-171450">
              <a:buFont typeface="Arial" panose="020B0604020202020204" pitchFamily="34" charset="0"/>
              <a:buChar char="•"/>
            </a:pPr>
            <a:r>
              <a:rPr lang="en-US" sz="1200" dirty="0"/>
              <a:t>Organize own activities  clinics, dinners, speakers, camp – strong social aspect</a:t>
            </a:r>
          </a:p>
          <a:p>
            <a:pPr marL="171450" indent="-171450">
              <a:buFont typeface="Arial" panose="020B0604020202020204" pitchFamily="34" charset="0"/>
              <a:buChar char="•"/>
            </a:pPr>
            <a:r>
              <a:rPr lang="en-US" sz="1200" dirty="0"/>
              <a:t>May include youth members</a:t>
            </a:r>
          </a:p>
          <a:p>
            <a:pPr marL="171450" indent="-171450">
              <a:buFont typeface="Arial" panose="020B0604020202020204" pitchFamily="34" charset="0"/>
              <a:buChar char="•"/>
            </a:pPr>
            <a:r>
              <a:rPr lang="en-US" sz="1200" dirty="0"/>
              <a:t>Organize joint events</a:t>
            </a:r>
          </a:p>
          <a:p>
            <a:pPr marL="171450" indent="-171450">
              <a:buFont typeface="Arial" panose="020B0604020202020204" pitchFamily="34" charset="0"/>
              <a:buChar char="•"/>
            </a:pPr>
            <a:r>
              <a:rPr lang="en-US" sz="1200" dirty="0"/>
              <a:t>Volunteer when asked</a:t>
            </a:r>
          </a:p>
          <a:p>
            <a:endParaRPr lang="en-US" sz="1200" dirty="0"/>
          </a:p>
        </p:txBody>
      </p:sp>
      <p:sp>
        <p:nvSpPr>
          <p:cNvPr id="29" name="TextBox 28"/>
          <p:cNvSpPr txBox="1"/>
          <p:nvPr/>
        </p:nvSpPr>
        <p:spPr>
          <a:xfrm>
            <a:off x="3598217" y="3681186"/>
            <a:ext cx="2246771"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t>Greenville Foothills PC</a:t>
            </a:r>
          </a:p>
          <a:p>
            <a:pPr marL="171450" indent="-171450">
              <a:buFont typeface="Arial" panose="020B0604020202020204" pitchFamily="34" charset="0"/>
              <a:buChar char="•"/>
            </a:pPr>
            <a:r>
              <a:rPr lang="en-US" sz="1200" dirty="0"/>
              <a:t>River Valley PC</a:t>
            </a:r>
          </a:p>
          <a:p>
            <a:pPr marL="171450" indent="-171450">
              <a:buFont typeface="Arial" panose="020B0604020202020204" pitchFamily="34" charset="0"/>
              <a:buChar char="•"/>
            </a:pPr>
            <a:r>
              <a:rPr lang="en-US" sz="1200" dirty="0"/>
              <a:t>Parents, Alumni, Friends</a:t>
            </a:r>
          </a:p>
          <a:p>
            <a:pPr marL="171450" indent="-171450">
              <a:buFont typeface="Arial" panose="020B0604020202020204" pitchFamily="34" charset="0"/>
              <a:buChar char="•"/>
            </a:pPr>
            <a:r>
              <a:rPr lang="en-US" sz="1200" dirty="0"/>
              <a:t>Horse professionals</a:t>
            </a:r>
          </a:p>
          <a:p>
            <a:pPr marL="171450" indent="-171450">
              <a:buFont typeface="Arial" panose="020B0604020202020204" pitchFamily="34" charset="0"/>
              <a:buChar char="•"/>
            </a:pPr>
            <a:r>
              <a:rPr lang="en-US" sz="1200" dirty="0"/>
              <a:t>Participate in clinics in own groups where numbers warrant</a:t>
            </a:r>
          </a:p>
          <a:p>
            <a:pPr marL="171450" indent="-171450">
              <a:buFont typeface="Arial" panose="020B0604020202020204" pitchFamily="34" charset="0"/>
              <a:buChar char="•"/>
            </a:pPr>
            <a:r>
              <a:rPr lang="en-US" sz="1200" dirty="0"/>
              <a:t>Volunteer leaders</a:t>
            </a:r>
          </a:p>
          <a:p>
            <a:pPr marL="171450" indent="-171450">
              <a:buFont typeface="Arial" panose="020B0604020202020204" pitchFamily="34" charset="0"/>
              <a:buChar char="•"/>
            </a:pPr>
            <a:r>
              <a:rPr lang="en-US" sz="1200" dirty="0"/>
              <a:t>HMX as instructors, coaches</a:t>
            </a:r>
          </a:p>
          <a:p>
            <a:pPr marL="171450" indent="-171450">
              <a:buFont typeface="Arial" panose="020B0604020202020204" pitchFamily="34" charset="0"/>
              <a:buChar char="•"/>
            </a:pPr>
            <a:r>
              <a:rPr lang="en-US" sz="1200" dirty="0"/>
              <a:t>Participate in rallies,  championships, certifications</a:t>
            </a:r>
          </a:p>
          <a:p>
            <a:endParaRPr lang="en-US" sz="1200" dirty="0"/>
          </a:p>
          <a:p>
            <a:endParaRPr lang="en-US" sz="1200" dirty="0"/>
          </a:p>
        </p:txBody>
      </p:sp>
      <p:pic>
        <p:nvPicPr>
          <p:cNvPr id="36" name="Picture 35"/>
          <p:cNvPicPr>
            <a:picLocks noChangeAspect="1"/>
          </p:cNvPicPr>
          <p:nvPr/>
        </p:nvPicPr>
        <p:blipFill>
          <a:blip r:embed="rId5"/>
          <a:stretch>
            <a:fillRect/>
          </a:stretch>
        </p:blipFill>
        <p:spPr>
          <a:xfrm>
            <a:off x="3836894" y="1424006"/>
            <a:ext cx="1782277" cy="1336708"/>
          </a:xfrm>
          <a:prstGeom prst="rect">
            <a:avLst/>
          </a:prstGeom>
        </p:spPr>
      </p:pic>
      <p:pic>
        <p:nvPicPr>
          <p:cNvPr id="37" name="Picture 36"/>
          <p:cNvPicPr>
            <a:picLocks noChangeAspect="1"/>
          </p:cNvPicPr>
          <p:nvPr/>
        </p:nvPicPr>
        <p:blipFill>
          <a:blip r:embed="rId6"/>
          <a:stretch>
            <a:fillRect/>
          </a:stretch>
        </p:blipFill>
        <p:spPr>
          <a:xfrm>
            <a:off x="897749" y="1436343"/>
            <a:ext cx="2312830" cy="1331281"/>
          </a:xfrm>
          <a:prstGeom prst="rect">
            <a:avLst/>
          </a:prstGeom>
        </p:spPr>
      </p:pic>
      <p:sp>
        <p:nvSpPr>
          <p:cNvPr id="31" name="Rectangle 30"/>
          <p:cNvSpPr/>
          <p:nvPr/>
        </p:nvSpPr>
        <p:spPr>
          <a:xfrm>
            <a:off x="6310847" y="2863350"/>
            <a:ext cx="1872502" cy="784831"/>
          </a:xfrm>
          <a:prstGeom prst="rect">
            <a:avLst/>
          </a:prstGeom>
          <a:solidFill>
            <a:schemeClr val="accent1">
              <a:lumMod val="60000"/>
              <a:lumOff val="4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436345" y="2838771"/>
            <a:ext cx="1685232" cy="584775"/>
          </a:xfrm>
          <a:prstGeom prst="rect">
            <a:avLst/>
          </a:prstGeom>
          <a:noFill/>
        </p:spPr>
        <p:txBody>
          <a:bodyPr wrap="square" rtlCol="0">
            <a:spAutoFit/>
          </a:bodyPr>
          <a:lstStyle/>
          <a:p>
            <a:pPr algn="ctr"/>
            <a:r>
              <a:rPr lang="en-US" sz="1600" dirty="0"/>
              <a:t>Advanced level: Entity</a:t>
            </a:r>
          </a:p>
        </p:txBody>
      </p:sp>
    </p:spTree>
    <p:extLst>
      <p:ext uri="{BB962C8B-B14F-4D97-AF65-F5344CB8AC3E}">
        <p14:creationId xmlns:p14="http://schemas.microsoft.com/office/powerpoint/2010/main" val="87551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63906" y="367275"/>
            <a:ext cx="6489327" cy="6093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 How do clubs benefit from </a:t>
            </a:r>
            <a:r>
              <a:rPr lang="en-US" sz="2400" dirty="0" err="1"/>
              <a:t>Horsemasters</a:t>
            </a:r>
            <a:r>
              <a:rPr lang="en-US" sz="2400" dirty="0"/>
              <a:t>? </a:t>
            </a:r>
          </a:p>
        </p:txBody>
      </p:sp>
      <p:sp>
        <p:nvSpPr>
          <p:cNvPr id="3" name="Content Placeholder 2"/>
          <p:cNvSpPr txBox="1">
            <a:spLocks/>
          </p:cNvSpPr>
          <p:nvPr/>
        </p:nvSpPr>
        <p:spPr>
          <a:xfrm>
            <a:off x="469620" y="1044164"/>
            <a:ext cx="5672418" cy="510017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Adult Role Models</a:t>
            </a:r>
          </a:p>
          <a:p>
            <a:pPr lvl="1"/>
            <a:r>
              <a:rPr lang="en-US" sz="1400" dirty="0"/>
              <a:t>Parents, alumni, professionals, experienced horsemen</a:t>
            </a:r>
          </a:p>
          <a:p>
            <a:pPr lvl="1"/>
            <a:r>
              <a:rPr lang="en-US" sz="1400" dirty="0"/>
              <a:t>Adults understand ‘it is not the horse’s fault’ and model for children</a:t>
            </a:r>
          </a:p>
          <a:p>
            <a:pPr lvl="1"/>
            <a:r>
              <a:rPr lang="en-US" sz="1400" dirty="0"/>
              <a:t>Adults better understand ‘how a horse thinks’ and nuance of body language, temper, </a:t>
            </a:r>
            <a:r>
              <a:rPr lang="en-US" sz="1400" dirty="0" err="1"/>
              <a:t>etc</a:t>
            </a:r>
            <a:endParaRPr lang="en-US" sz="1400" dirty="0"/>
          </a:p>
          <a:p>
            <a:pPr lvl="1"/>
            <a:r>
              <a:rPr lang="en-US" sz="1400" dirty="0"/>
              <a:t>Demonstrate Horsemanship as a life long pursuit</a:t>
            </a:r>
          </a:p>
          <a:p>
            <a:r>
              <a:rPr lang="en-US" sz="1800" dirty="0"/>
              <a:t>Participation in mounted clinics </a:t>
            </a:r>
          </a:p>
          <a:p>
            <a:pPr lvl="1"/>
            <a:r>
              <a:rPr lang="en-US" sz="1400" dirty="0"/>
              <a:t>More participants, lower cost per participant</a:t>
            </a:r>
          </a:p>
          <a:p>
            <a:pPr lvl="1"/>
            <a:r>
              <a:rPr lang="en-US" sz="1400" dirty="0"/>
              <a:t>Attract and afford top instructors</a:t>
            </a:r>
          </a:p>
          <a:p>
            <a:pPr lvl="1"/>
            <a:r>
              <a:rPr lang="en-US" sz="1400" dirty="0"/>
              <a:t>Demonstrate patience with self and horse to children </a:t>
            </a:r>
          </a:p>
          <a:p>
            <a:pPr lvl="1"/>
            <a:r>
              <a:rPr lang="en-US" sz="1400" dirty="0"/>
              <a:t>Frequently add humor and encouragement for younger members</a:t>
            </a:r>
          </a:p>
          <a:p>
            <a:r>
              <a:rPr lang="en-US" sz="1800" dirty="0"/>
              <a:t>Networking and knowledge</a:t>
            </a:r>
          </a:p>
          <a:p>
            <a:pPr lvl="1"/>
            <a:r>
              <a:rPr lang="en-US" sz="1400" dirty="0"/>
              <a:t>Unmounted pony club lessons and speakers</a:t>
            </a:r>
          </a:p>
          <a:p>
            <a:pPr lvl="1"/>
            <a:r>
              <a:rPr lang="en-US" sz="1400" dirty="0"/>
              <a:t>Local horse information and resources – vets, trainers, hay sources, </a:t>
            </a:r>
            <a:r>
              <a:rPr lang="en-US" sz="1400" dirty="0" err="1"/>
              <a:t>etc</a:t>
            </a:r>
            <a:endParaRPr lang="en-US" sz="1400" dirty="0"/>
          </a:p>
          <a:p>
            <a:r>
              <a:rPr lang="en-US" sz="1800" dirty="0"/>
              <a:t>Volunteer Resource </a:t>
            </a:r>
          </a:p>
          <a:p>
            <a:pPr lvl="1"/>
            <a:r>
              <a:rPr lang="en-US" sz="1400" dirty="0"/>
              <a:t>Able to organize a club activity independently of club leaders</a:t>
            </a:r>
          </a:p>
          <a:p>
            <a:pPr marL="914400" lvl="2" indent="0">
              <a:buNone/>
            </a:pPr>
            <a:r>
              <a:rPr lang="en-US" sz="1300" dirty="0"/>
              <a:t>Annual Trail Ride, Gymkhana, Mini Horse Trial, Mock Rally </a:t>
            </a:r>
          </a:p>
          <a:p>
            <a:pPr lvl="1"/>
            <a:r>
              <a:rPr lang="en-US" sz="1400" dirty="0"/>
              <a:t>Assist with club activities</a:t>
            </a:r>
          </a:p>
          <a:p>
            <a:pPr marL="914400" lvl="2" indent="0">
              <a:buNone/>
            </a:pPr>
            <a:r>
              <a:rPr lang="en-US" sz="1300" dirty="0"/>
              <a:t>Fundraising, concessions, jump repair, horse shows, paperwork entries, scoring, certifications</a:t>
            </a:r>
          </a:p>
          <a:p>
            <a:pPr lvl="1"/>
            <a:r>
              <a:rPr lang="en-US" sz="1400" dirty="0"/>
              <a:t>If Qualified, can instruct, coach, HM judges for rallies</a:t>
            </a:r>
          </a:p>
          <a:p>
            <a:r>
              <a:rPr lang="en-US" sz="1800" dirty="0"/>
              <a:t>Participation in all activities</a:t>
            </a:r>
          </a:p>
          <a:p>
            <a:pPr lvl="1"/>
            <a:r>
              <a:rPr lang="en-US" sz="1400" dirty="0"/>
              <a:t>Regional rallies, clinics, camps</a:t>
            </a:r>
          </a:p>
          <a:p>
            <a:pPr lvl="1"/>
            <a:r>
              <a:rPr lang="en-US" sz="1400" dirty="0"/>
              <a:t>Championships</a:t>
            </a:r>
          </a:p>
          <a:p>
            <a:pPr lvl="1"/>
            <a:r>
              <a:rPr lang="en-US" sz="1400" dirty="0"/>
              <a:t>Certifications </a:t>
            </a:r>
          </a:p>
          <a:p>
            <a:pPr marL="0" indent="0">
              <a:buNone/>
            </a:pPr>
            <a:endParaRPr lang="en-US" sz="1800" dirty="0"/>
          </a:p>
          <a:p>
            <a:endParaRPr lang="en-US" sz="1800" dirty="0"/>
          </a:p>
          <a:p>
            <a:pPr lvl="1"/>
            <a:endParaRPr lang="en-US" sz="1400" dirty="0"/>
          </a:p>
          <a:p>
            <a:endParaRPr lang="en-US" sz="1800" dirty="0"/>
          </a:p>
        </p:txBody>
      </p:sp>
      <p:sp>
        <p:nvSpPr>
          <p:cNvPr id="4" name="Rectangle 3"/>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 name="Straight Connector 4"/>
          <p:cNvCxnSpPr/>
          <p:nvPr/>
        </p:nvCxnSpPr>
        <p:spPr>
          <a:xfrm flipV="1">
            <a:off x="1524000" y="228600"/>
            <a:ext cx="7620000" cy="23813"/>
          </a:xfrm>
          <a:prstGeom prst="line">
            <a:avLst/>
          </a:prstGeom>
          <a:noFill/>
          <a:ln w="57150" cap="flat" cmpd="sng" algn="ctr">
            <a:solidFill>
              <a:srgbClr val="FF0000"/>
            </a:solidFill>
            <a:prstDash val="solid"/>
          </a:ln>
          <a:effectLst/>
        </p:spPr>
      </p:cxnSp>
      <p:sp>
        <p:nvSpPr>
          <p:cNvPr id="6" name="TextBox 5"/>
          <p:cNvSpPr txBox="1"/>
          <p:nvPr/>
        </p:nvSpPr>
        <p:spPr>
          <a:xfrm>
            <a:off x="6142038" y="6044331"/>
            <a:ext cx="4428564" cy="276999"/>
          </a:xfrm>
          <a:prstGeom prst="rect">
            <a:avLst/>
          </a:prstGeom>
          <a:noFill/>
        </p:spPr>
        <p:txBody>
          <a:bodyPr wrap="square" rtlCol="0">
            <a:spAutoFit/>
          </a:bodyPr>
          <a:lstStyle/>
          <a:p>
            <a:r>
              <a:rPr lang="en-US" sz="1200" i="1" dirty="0"/>
              <a:t>USPC Annual Meeting Los Angeles, Jan 2017</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7398"/>
            <a:ext cx="9144000" cy="657497"/>
          </a:xfrm>
          <a:prstGeom prst="rect">
            <a:avLst/>
          </a:prstGeom>
        </p:spPr>
      </p:pic>
      <p:pic>
        <p:nvPicPr>
          <p:cNvPr id="13" name="Picture 12"/>
          <p:cNvPicPr>
            <a:picLocks noChangeAspect="1"/>
          </p:cNvPicPr>
          <p:nvPr/>
        </p:nvPicPr>
        <p:blipFill>
          <a:blip r:embed="rId3"/>
          <a:stretch>
            <a:fillRect/>
          </a:stretch>
        </p:blipFill>
        <p:spPr>
          <a:xfrm>
            <a:off x="6262496" y="1255418"/>
            <a:ext cx="2670279" cy="3657917"/>
          </a:xfrm>
          <a:prstGeom prst="rect">
            <a:avLst/>
          </a:prstGeom>
        </p:spPr>
      </p:pic>
      <p:sp>
        <p:nvSpPr>
          <p:cNvPr id="14" name="TextBox 13"/>
          <p:cNvSpPr txBox="1"/>
          <p:nvPr/>
        </p:nvSpPr>
        <p:spPr>
          <a:xfrm>
            <a:off x="6538259" y="5028197"/>
            <a:ext cx="2253673" cy="553998"/>
          </a:xfrm>
          <a:prstGeom prst="rect">
            <a:avLst/>
          </a:prstGeom>
          <a:noFill/>
        </p:spPr>
        <p:txBody>
          <a:bodyPr wrap="square" rtlCol="0">
            <a:spAutoFit/>
          </a:bodyPr>
          <a:lstStyle/>
          <a:p>
            <a:r>
              <a:rPr lang="en-US" sz="1000" dirty="0"/>
              <a:t>Brittany – HMX member, grad HA </a:t>
            </a:r>
          </a:p>
          <a:p>
            <a:r>
              <a:rPr lang="en-US" sz="1000" dirty="0"/>
              <a:t>Doing one on one instruction to help a beginning member at a pony club clinic.</a:t>
            </a:r>
          </a:p>
        </p:txBody>
      </p:sp>
    </p:spTree>
    <p:extLst>
      <p:ext uri="{BB962C8B-B14F-4D97-AF65-F5344CB8AC3E}">
        <p14:creationId xmlns:p14="http://schemas.microsoft.com/office/powerpoint/2010/main" val="77465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89073" y="319852"/>
            <a:ext cx="6489327" cy="6093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t> Why do adults join </a:t>
            </a:r>
            <a:r>
              <a:rPr lang="en-US" sz="2400" dirty="0" err="1"/>
              <a:t>Horsemasters</a:t>
            </a:r>
            <a:r>
              <a:rPr lang="en-US" sz="2400" dirty="0"/>
              <a:t>? </a:t>
            </a:r>
          </a:p>
        </p:txBody>
      </p:sp>
      <p:sp>
        <p:nvSpPr>
          <p:cNvPr id="3" name="Content Placeholder 2"/>
          <p:cNvSpPr txBox="1">
            <a:spLocks/>
          </p:cNvSpPr>
          <p:nvPr/>
        </p:nvSpPr>
        <p:spPr>
          <a:xfrm>
            <a:off x="439749" y="1322258"/>
            <a:ext cx="78867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Participation in mounted clinics </a:t>
            </a:r>
          </a:p>
          <a:p>
            <a:pPr lvl="1"/>
            <a:r>
              <a:rPr lang="en-US" sz="1400" dirty="0"/>
              <a:t>More reasonable cost than other adult </a:t>
            </a:r>
          </a:p>
          <a:p>
            <a:pPr marL="457200" lvl="1" indent="0">
              <a:buNone/>
            </a:pPr>
            <a:r>
              <a:rPr lang="en-US" sz="1400" dirty="0"/>
              <a:t>	groups/trainer groups</a:t>
            </a:r>
          </a:p>
          <a:p>
            <a:pPr lvl="1"/>
            <a:r>
              <a:rPr lang="en-US" sz="1400" dirty="0"/>
              <a:t>Convenience to pony club parent</a:t>
            </a:r>
          </a:p>
          <a:p>
            <a:pPr lvl="1"/>
            <a:r>
              <a:rPr lang="en-US" sz="1400" dirty="0"/>
              <a:t>Low pressure educational opportunity</a:t>
            </a:r>
          </a:p>
          <a:p>
            <a:pPr lvl="1"/>
            <a:r>
              <a:rPr lang="en-US" sz="1400" dirty="0"/>
              <a:t>Exposure and training of young/client horses</a:t>
            </a:r>
          </a:p>
          <a:p>
            <a:pPr marL="0" indent="0">
              <a:buNone/>
            </a:pPr>
            <a:r>
              <a:rPr lang="en-US" sz="1800" b="1" dirty="0"/>
              <a:t>Networking and knowledge</a:t>
            </a:r>
          </a:p>
          <a:p>
            <a:pPr lvl="1"/>
            <a:r>
              <a:rPr lang="en-US" sz="1400" dirty="0"/>
              <a:t>Unmounted pony club lessons and speakers</a:t>
            </a:r>
          </a:p>
          <a:p>
            <a:pPr lvl="1"/>
            <a:r>
              <a:rPr lang="en-US" sz="1400" dirty="0"/>
              <a:t>Local horse information and resources</a:t>
            </a:r>
          </a:p>
          <a:p>
            <a:pPr marL="914400" lvl="2" indent="0">
              <a:buNone/>
            </a:pPr>
            <a:r>
              <a:rPr lang="en-US" sz="1200" dirty="0"/>
              <a:t> – vets, trainers, hay sources, </a:t>
            </a:r>
            <a:r>
              <a:rPr lang="en-US" sz="1200" dirty="0" err="1"/>
              <a:t>etc</a:t>
            </a:r>
            <a:endParaRPr lang="en-US" sz="1200" dirty="0"/>
          </a:p>
          <a:p>
            <a:pPr lvl="1"/>
            <a:r>
              <a:rPr lang="en-US" sz="1600" dirty="0"/>
              <a:t>Contribution of own knowledge and experience</a:t>
            </a:r>
          </a:p>
          <a:p>
            <a:pPr marL="0" indent="0">
              <a:buNone/>
            </a:pPr>
            <a:r>
              <a:rPr lang="en-US" sz="1800" b="1" dirty="0"/>
              <a:t>Camaraderie</a:t>
            </a:r>
            <a:r>
              <a:rPr lang="en-US" sz="1800" dirty="0"/>
              <a:t> </a:t>
            </a:r>
          </a:p>
          <a:p>
            <a:pPr lvl="1"/>
            <a:r>
              <a:rPr lang="en-US" sz="1400" dirty="0"/>
              <a:t>Adult horse friends </a:t>
            </a:r>
          </a:p>
          <a:p>
            <a:pPr lvl="1"/>
            <a:r>
              <a:rPr lang="en-US" sz="1400" dirty="0"/>
              <a:t>‘like minded equestrian enthusiasts’</a:t>
            </a:r>
          </a:p>
          <a:p>
            <a:pPr lvl="1"/>
            <a:r>
              <a:rPr lang="en-US" sz="1400" dirty="0"/>
              <a:t>Youth horse friends</a:t>
            </a:r>
          </a:p>
          <a:p>
            <a:pPr marL="0" indent="0">
              <a:buNone/>
            </a:pPr>
            <a:r>
              <a:rPr lang="en-US" sz="1800" b="1" dirty="0"/>
              <a:t>Opportunity to participate</a:t>
            </a:r>
          </a:p>
          <a:p>
            <a:pPr lvl="1"/>
            <a:r>
              <a:rPr lang="en-US" sz="1400" dirty="0"/>
              <a:t>Continued pony club engagement for members/alumni over age 25</a:t>
            </a:r>
          </a:p>
          <a:p>
            <a:pPr lvl="1"/>
            <a:r>
              <a:rPr lang="en-US" sz="1400" dirty="0"/>
              <a:t>Engagement with youth members – sense of purpose, sharing of knowledge/experience</a:t>
            </a:r>
          </a:p>
          <a:p>
            <a:pPr lvl="1"/>
            <a:r>
              <a:rPr lang="en-US" sz="1400" dirty="0"/>
              <a:t>National organization with structure, goals and volunteer opportunity in Equestrian sport</a:t>
            </a:r>
          </a:p>
          <a:p>
            <a:pPr lvl="1"/>
            <a:r>
              <a:rPr lang="en-US" sz="1400" dirty="0"/>
              <a:t>Regional rallies</a:t>
            </a:r>
          </a:p>
          <a:p>
            <a:pPr lvl="1"/>
            <a:r>
              <a:rPr lang="en-US" sz="1400" dirty="0"/>
              <a:t>Championships</a:t>
            </a:r>
          </a:p>
          <a:p>
            <a:pPr lvl="1"/>
            <a:r>
              <a:rPr lang="en-US" sz="1400" dirty="0"/>
              <a:t>Certifications – sense of direction and accomplishment</a:t>
            </a:r>
          </a:p>
          <a:p>
            <a:pPr lvl="1"/>
            <a:endParaRPr lang="en-US" sz="1400" dirty="0"/>
          </a:p>
          <a:p>
            <a:pPr marL="0" indent="0">
              <a:buNone/>
            </a:pPr>
            <a:endParaRPr lang="en-US" sz="1800" dirty="0"/>
          </a:p>
          <a:p>
            <a:endParaRPr lang="en-US" sz="1800" dirty="0"/>
          </a:p>
          <a:p>
            <a:pPr lvl="1"/>
            <a:endParaRPr lang="en-US" sz="1400" dirty="0"/>
          </a:p>
          <a:p>
            <a:endParaRPr lang="en-US" sz="1800" dirty="0"/>
          </a:p>
        </p:txBody>
      </p:sp>
      <p:sp>
        <p:nvSpPr>
          <p:cNvPr id="4" name="Rectangle 3"/>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 name="Straight Connector 4"/>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0503"/>
            <a:ext cx="9144000" cy="657497"/>
          </a:xfrm>
          <a:prstGeom prst="rect">
            <a:avLst/>
          </a:prstGeom>
        </p:spPr>
      </p:pic>
      <p:sp>
        <p:nvSpPr>
          <p:cNvPr id="8" name="TextBox 7"/>
          <p:cNvSpPr txBox="1"/>
          <p:nvPr/>
        </p:nvSpPr>
        <p:spPr>
          <a:xfrm>
            <a:off x="6195827" y="6062003"/>
            <a:ext cx="4428564" cy="276999"/>
          </a:xfrm>
          <a:prstGeom prst="rect">
            <a:avLst/>
          </a:prstGeom>
          <a:noFill/>
        </p:spPr>
        <p:txBody>
          <a:bodyPr wrap="square" rtlCol="0">
            <a:spAutoFit/>
          </a:bodyPr>
          <a:lstStyle/>
          <a:p>
            <a:r>
              <a:rPr lang="en-US" sz="1200" i="1" dirty="0"/>
              <a:t>USPC Annual Meeting Los Angeles, Jan 2017</a:t>
            </a:r>
          </a:p>
        </p:txBody>
      </p:sp>
      <p:pic>
        <p:nvPicPr>
          <p:cNvPr id="14" name="Picture 13"/>
          <p:cNvPicPr>
            <a:picLocks noChangeAspect="1"/>
          </p:cNvPicPr>
          <p:nvPr/>
        </p:nvPicPr>
        <p:blipFill>
          <a:blip r:embed="rId3"/>
          <a:stretch>
            <a:fillRect/>
          </a:stretch>
        </p:blipFill>
        <p:spPr>
          <a:xfrm>
            <a:off x="5088620" y="1029227"/>
            <a:ext cx="3753662" cy="2816632"/>
          </a:xfrm>
          <a:prstGeom prst="rect">
            <a:avLst/>
          </a:prstGeom>
        </p:spPr>
      </p:pic>
    </p:spTree>
    <p:extLst>
      <p:ext uri="{BB962C8B-B14F-4D97-AF65-F5344CB8AC3E}">
        <p14:creationId xmlns:p14="http://schemas.microsoft.com/office/powerpoint/2010/main" val="328941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27971" y="6167610"/>
            <a:ext cx="4488057" cy="5453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73942" y="1877068"/>
            <a:ext cx="4244829" cy="9706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9525"/>
            <a:ext cx="9144000" cy="142875"/>
          </a:xfrm>
          <a:prstGeom prst="rect">
            <a:avLst/>
          </a:prstGeom>
          <a:solidFill>
            <a:srgbClr val="336600"/>
          </a:solidFill>
          <a:ln w="25400" cap="flat" cmpd="sng" algn="ctr">
            <a:solidFill>
              <a:srgbClr val="33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flipV="1">
            <a:off x="1524000" y="228600"/>
            <a:ext cx="7620000" cy="23813"/>
          </a:xfrm>
          <a:prstGeom prst="line">
            <a:avLst/>
          </a:prstGeom>
          <a:noFill/>
          <a:ln w="57150" cap="flat" cmpd="sng" algn="ctr">
            <a:solidFill>
              <a:srgbClr val="FF0000"/>
            </a:solidFill>
            <a:prstDash val="solid"/>
          </a:ln>
          <a:effectLst/>
        </p:spPr>
      </p:cxnSp>
      <p:pic>
        <p:nvPicPr>
          <p:cNvPr id="4" name="Picture 3"/>
          <p:cNvPicPr>
            <a:picLocks noChangeAspect="1"/>
          </p:cNvPicPr>
          <p:nvPr/>
        </p:nvPicPr>
        <p:blipFill>
          <a:blip r:embed="rId2"/>
          <a:stretch>
            <a:fillRect/>
          </a:stretch>
        </p:blipFill>
        <p:spPr>
          <a:xfrm>
            <a:off x="5206176" y="3485559"/>
            <a:ext cx="3568601" cy="2386502"/>
          </a:xfrm>
          <a:prstGeom prst="rect">
            <a:avLst/>
          </a:prstGeom>
        </p:spPr>
      </p:pic>
      <p:sp>
        <p:nvSpPr>
          <p:cNvPr id="5" name="TextBox 4"/>
          <p:cNvSpPr txBox="1"/>
          <p:nvPr/>
        </p:nvSpPr>
        <p:spPr>
          <a:xfrm>
            <a:off x="6822037" y="328613"/>
            <a:ext cx="2159566" cy="461665"/>
          </a:xfrm>
          <a:prstGeom prst="rect">
            <a:avLst/>
          </a:prstGeom>
          <a:noFill/>
        </p:spPr>
        <p:txBody>
          <a:bodyPr wrap="none" rtlCol="0">
            <a:spAutoFit/>
          </a:bodyPr>
          <a:lstStyle/>
          <a:p>
            <a:r>
              <a:rPr lang="en-US" sz="2400" dirty="0"/>
              <a:t>The Empty Nest</a:t>
            </a:r>
          </a:p>
        </p:txBody>
      </p:sp>
      <p:sp>
        <p:nvSpPr>
          <p:cNvPr id="6" name="TextBox 5"/>
          <p:cNvSpPr txBox="1"/>
          <p:nvPr/>
        </p:nvSpPr>
        <p:spPr>
          <a:xfrm>
            <a:off x="3762883" y="2063692"/>
            <a:ext cx="45719" cy="369332"/>
          </a:xfrm>
          <a:prstGeom prst="rect">
            <a:avLst/>
          </a:prstGeom>
          <a:noFill/>
        </p:spPr>
        <p:txBody>
          <a:bodyPr wrap="square" rtlCol="0">
            <a:spAutoFit/>
          </a:bodyPr>
          <a:lstStyle/>
          <a:p>
            <a:endParaRPr lang="en-US" dirty="0"/>
          </a:p>
        </p:txBody>
      </p:sp>
      <p:sp>
        <p:nvSpPr>
          <p:cNvPr id="7" name="TextBox 6"/>
          <p:cNvSpPr txBox="1"/>
          <p:nvPr/>
        </p:nvSpPr>
        <p:spPr>
          <a:xfrm>
            <a:off x="3309457" y="746696"/>
            <a:ext cx="4303552" cy="1077218"/>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From chaos to quiet over night</a:t>
            </a:r>
          </a:p>
          <a:p>
            <a:pPr marL="285750" indent="-285750">
              <a:buFont typeface="Wingdings" panose="05000000000000000000" pitchFamily="2" charset="2"/>
              <a:buChar char="v"/>
            </a:pPr>
            <a:r>
              <a:rPr lang="en-US" sz="1600" dirty="0"/>
              <a:t>Loneliness</a:t>
            </a:r>
          </a:p>
          <a:p>
            <a:pPr marL="285750" indent="-285750">
              <a:buFont typeface="Wingdings" panose="05000000000000000000" pitchFamily="2" charset="2"/>
              <a:buChar char="v"/>
            </a:pPr>
            <a:r>
              <a:rPr lang="en-US" sz="1600" dirty="0"/>
              <a:t>Lack of purpose</a:t>
            </a:r>
          </a:p>
          <a:p>
            <a:endParaRPr lang="en-US" sz="1600" dirty="0"/>
          </a:p>
        </p:txBody>
      </p:sp>
      <p:sp>
        <p:nvSpPr>
          <p:cNvPr id="8" name="TextBox 7"/>
          <p:cNvSpPr txBox="1"/>
          <p:nvPr/>
        </p:nvSpPr>
        <p:spPr>
          <a:xfrm>
            <a:off x="1009486" y="3425831"/>
            <a:ext cx="3562514" cy="2554545"/>
          </a:xfrm>
          <a:prstGeom prst="rect">
            <a:avLst/>
          </a:prstGeom>
          <a:noFill/>
        </p:spPr>
        <p:txBody>
          <a:bodyPr wrap="none" rtlCol="0">
            <a:spAutoFit/>
          </a:bodyPr>
          <a:lstStyle/>
          <a:p>
            <a:r>
              <a:rPr lang="en-US" sz="1600" dirty="0"/>
              <a:t>Empty Nest Advice from Experts:</a:t>
            </a:r>
          </a:p>
          <a:p>
            <a:endParaRPr lang="en-US" sz="1600" dirty="0"/>
          </a:p>
          <a:p>
            <a:pPr marL="342900" indent="-342900">
              <a:buFont typeface="+mj-lt"/>
              <a:buAutoNum type="arabicPeriod"/>
            </a:pPr>
            <a:r>
              <a:rPr lang="en-US" sz="1600" dirty="0"/>
              <a:t>Learn something – go back to school</a:t>
            </a:r>
          </a:p>
          <a:p>
            <a:pPr marL="342900" indent="-342900">
              <a:buFont typeface="+mj-lt"/>
              <a:buAutoNum type="arabicPeriod"/>
            </a:pPr>
            <a:r>
              <a:rPr lang="en-US" sz="1600" dirty="0"/>
              <a:t>Volunteer</a:t>
            </a:r>
          </a:p>
          <a:p>
            <a:pPr marL="342900" indent="-342900">
              <a:buFont typeface="+mj-lt"/>
              <a:buAutoNum type="arabicPeriod"/>
            </a:pPr>
            <a:r>
              <a:rPr lang="en-US" sz="1600" dirty="0"/>
              <a:t>Find a hobby</a:t>
            </a:r>
          </a:p>
          <a:p>
            <a:pPr marL="342900" indent="-342900">
              <a:buFont typeface="+mj-lt"/>
              <a:buAutoNum type="arabicPeriod"/>
            </a:pPr>
            <a:r>
              <a:rPr lang="en-US" sz="1600" dirty="0"/>
              <a:t>Adopt a pet </a:t>
            </a:r>
          </a:p>
          <a:p>
            <a:pPr marL="342900" indent="-342900">
              <a:buFont typeface="+mj-lt"/>
              <a:buAutoNum type="arabicPeriod"/>
            </a:pPr>
            <a:r>
              <a:rPr lang="en-US" sz="1600" dirty="0"/>
              <a:t>Travel </a:t>
            </a:r>
          </a:p>
          <a:p>
            <a:pPr marL="342900" indent="-342900">
              <a:buFont typeface="+mj-lt"/>
              <a:buAutoNum type="arabicPeriod"/>
            </a:pPr>
            <a:r>
              <a:rPr lang="en-US" sz="1600" dirty="0"/>
              <a:t>Get a job/start a business</a:t>
            </a:r>
          </a:p>
          <a:p>
            <a:pPr marL="342900" indent="-342900">
              <a:buFont typeface="+mj-lt"/>
              <a:buAutoNum type="arabicPeriod"/>
            </a:pPr>
            <a:r>
              <a:rPr lang="en-US" sz="1600" dirty="0"/>
              <a:t>Focus on your health</a:t>
            </a:r>
          </a:p>
          <a:p>
            <a:pPr marL="342900" indent="-342900">
              <a:buFont typeface="+mj-lt"/>
              <a:buAutoNum type="arabicPeriod"/>
            </a:pPr>
            <a:r>
              <a:rPr lang="en-US" sz="1600" dirty="0"/>
              <a:t>Build friendships and relationships</a:t>
            </a:r>
          </a:p>
        </p:txBody>
      </p:sp>
      <p:sp>
        <p:nvSpPr>
          <p:cNvPr id="9" name="TextBox 8"/>
          <p:cNvSpPr txBox="1"/>
          <p:nvPr/>
        </p:nvSpPr>
        <p:spPr>
          <a:xfrm>
            <a:off x="4173943" y="1960556"/>
            <a:ext cx="4244829" cy="1107996"/>
          </a:xfrm>
          <a:prstGeom prst="rect">
            <a:avLst/>
          </a:prstGeom>
          <a:noFill/>
        </p:spPr>
        <p:txBody>
          <a:bodyPr wrap="square" rtlCol="0">
            <a:spAutoFit/>
          </a:bodyPr>
          <a:lstStyle/>
          <a:p>
            <a:pPr algn="ctr"/>
            <a:r>
              <a:rPr lang="en-US" sz="1600" dirty="0"/>
              <a:t>Welcome parents of pony clubbers getting ready  to go to college or just off to college…and their horsey friends… into Pony Club!</a:t>
            </a:r>
          </a:p>
          <a:p>
            <a:pPr algn="ctr"/>
            <a:endParaRPr lang="en-US" sz="1600" dirty="0"/>
          </a:p>
        </p:txBody>
      </p:sp>
      <p:sp>
        <p:nvSpPr>
          <p:cNvPr id="10" name="TextBox 9"/>
          <p:cNvSpPr txBox="1"/>
          <p:nvPr/>
        </p:nvSpPr>
        <p:spPr>
          <a:xfrm>
            <a:off x="154311" y="3951456"/>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1" name="TextBox 10"/>
          <p:cNvSpPr txBox="1"/>
          <p:nvPr/>
        </p:nvSpPr>
        <p:spPr>
          <a:xfrm>
            <a:off x="155709" y="5630654"/>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2" name="TextBox 11"/>
          <p:cNvSpPr txBox="1"/>
          <p:nvPr/>
        </p:nvSpPr>
        <p:spPr>
          <a:xfrm>
            <a:off x="172487" y="5412540"/>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3" name="TextBox 12"/>
          <p:cNvSpPr txBox="1"/>
          <p:nvPr/>
        </p:nvSpPr>
        <p:spPr>
          <a:xfrm>
            <a:off x="164098" y="4892422"/>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4" name="TextBox 13"/>
          <p:cNvSpPr txBox="1"/>
          <p:nvPr/>
        </p:nvSpPr>
        <p:spPr>
          <a:xfrm>
            <a:off x="172487" y="4640752"/>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5" name="TextBox 14"/>
          <p:cNvSpPr txBox="1"/>
          <p:nvPr/>
        </p:nvSpPr>
        <p:spPr>
          <a:xfrm>
            <a:off x="155709" y="4414249"/>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sp>
        <p:nvSpPr>
          <p:cNvPr id="16" name="TextBox 15"/>
          <p:cNvSpPr txBox="1"/>
          <p:nvPr/>
        </p:nvSpPr>
        <p:spPr>
          <a:xfrm>
            <a:off x="155709" y="4196135"/>
            <a:ext cx="832279" cy="307777"/>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0070C0"/>
                </a:solidFill>
              </a:rPr>
              <a:t>HMX</a:t>
            </a:r>
          </a:p>
        </p:txBody>
      </p:sp>
      <p:pic>
        <p:nvPicPr>
          <p:cNvPr id="18" name="Picture 17"/>
          <p:cNvPicPr>
            <a:picLocks noChangeAspect="1"/>
          </p:cNvPicPr>
          <p:nvPr/>
        </p:nvPicPr>
        <p:blipFill>
          <a:blip r:embed="rId3"/>
          <a:stretch>
            <a:fillRect/>
          </a:stretch>
        </p:blipFill>
        <p:spPr>
          <a:xfrm>
            <a:off x="140493" y="508186"/>
            <a:ext cx="2767013" cy="2247900"/>
          </a:xfrm>
          <a:prstGeom prst="rect">
            <a:avLst/>
          </a:prstGeom>
        </p:spPr>
      </p:pic>
      <p:sp>
        <p:nvSpPr>
          <p:cNvPr id="19" name="TextBox 18"/>
          <p:cNvSpPr txBox="1"/>
          <p:nvPr/>
        </p:nvSpPr>
        <p:spPr>
          <a:xfrm>
            <a:off x="2327972" y="6260121"/>
            <a:ext cx="4911700" cy="369332"/>
          </a:xfrm>
          <a:prstGeom prst="rect">
            <a:avLst/>
          </a:prstGeom>
          <a:noFill/>
        </p:spPr>
        <p:txBody>
          <a:bodyPr wrap="square" rtlCol="0">
            <a:spAutoFit/>
          </a:bodyPr>
          <a:lstStyle/>
          <a:p>
            <a:r>
              <a:rPr lang="en-US" dirty="0" err="1"/>
              <a:t>Horsemasters</a:t>
            </a:r>
            <a:r>
              <a:rPr lang="en-US" dirty="0"/>
              <a:t> fulfill 7 of 8 recommendations!</a:t>
            </a:r>
          </a:p>
        </p:txBody>
      </p:sp>
    </p:spTree>
    <p:extLst>
      <p:ext uri="{BB962C8B-B14F-4D97-AF65-F5344CB8AC3E}">
        <p14:creationId xmlns:p14="http://schemas.microsoft.com/office/powerpoint/2010/main" val="3245738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30276</TotalTime>
  <Words>1580</Words>
  <Application>Microsoft Office PowerPoint</Application>
  <PresentationFormat>On-screen Show (4:3)</PresentationFormat>
  <Paragraphs>290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Calibri Light</vt:lpstr>
      <vt:lpstr>Gloucester MT Extra Condensed</vt:lpstr>
      <vt:lpstr>Times New Roman</vt:lpstr>
      <vt:lpstr>Wingdings</vt:lpstr>
      <vt:lpstr>Office Theme</vt:lpstr>
      <vt:lpstr> In Harmony with Horsemasters</vt:lpstr>
      <vt:lpstr>USPC Horsemasters membership</vt:lpstr>
      <vt:lpstr> Horsemasters History</vt:lpstr>
      <vt:lpstr>PowerPoint Presentation</vt:lpstr>
      <vt:lpstr>Who are these Horsemasters?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Regions  through Horsemasters &amp; Riding Centers</dc:title>
  <dc:creator>Juliet Sadd</dc:creator>
  <cp:lastModifiedBy>Juliet Sadd</cp:lastModifiedBy>
  <cp:revision>115</cp:revision>
  <cp:lastPrinted>2017-01-23T20:19:27Z</cp:lastPrinted>
  <dcterms:created xsi:type="dcterms:W3CDTF">2017-01-09T21:03:06Z</dcterms:created>
  <dcterms:modified xsi:type="dcterms:W3CDTF">2017-01-31T14:41:44Z</dcterms:modified>
</cp:coreProperties>
</file>